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notesSlides/notesSlide2.xml" ContentType="application/vnd.openxmlformats-officedocument.presentationml.notesSlide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64"/>
  </p:notesMasterIdLst>
  <p:sldIdLst>
    <p:sldId id="256" r:id="rId2"/>
    <p:sldId id="2809" r:id="rId3"/>
    <p:sldId id="2808" r:id="rId4"/>
    <p:sldId id="2810" r:id="rId5"/>
    <p:sldId id="2811" r:id="rId6"/>
    <p:sldId id="2812" r:id="rId7"/>
    <p:sldId id="2813" r:id="rId8"/>
    <p:sldId id="2814" r:id="rId9"/>
    <p:sldId id="2815" r:id="rId10"/>
    <p:sldId id="774" r:id="rId11"/>
    <p:sldId id="798" r:id="rId12"/>
    <p:sldId id="2957" r:id="rId13"/>
    <p:sldId id="2816" r:id="rId14"/>
    <p:sldId id="2926" r:id="rId15"/>
    <p:sldId id="2817" r:id="rId16"/>
    <p:sldId id="2923" r:id="rId17"/>
    <p:sldId id="2924" r:id="rId18"/>
    <p:sldId id="2925" r:id="rId19"/>
    <p:sldId id="2928" r:id="rId20"/>
    <p:sldId id="2956" r:id="rId21"/>
    <p:sldId id="2954" r:id="rId22"/>
    <p:sldId id="2955" r:id="rId23"/>
    <p:sldId id="2936" r:id="rId24"/>
    <p:sldId id="2929" r:id="rId25"/>
    <p:sldId id="2931" r:id="rId26"/>
    <p:sldId id="2930" r:id="rId27"/>
    <p:sldId id="2932" r:id="rId28"/>
    <p:sldId id="2934" r:id="rId29"/>
    <p:sldId id="2803" r:id="rId30"/>
    <p:sldId id="2818" r:id="rId31"/>
    <p:sldId id="2805" r:id="rId32"/>
    <p:sldId id="2819" r:id="rId33"/>
    <p:sldId id="2920" r:id="rId34"/>
    <p:sldId id="2806" r:id="rId35"/>
    <p:sldId id="2919" r:id="rId36"/>
    <p:sldId id="2933" r:id="rId37"/>
    <p:sldId id="2939" r:id="rId38"/>
    <p:sldId id="2938" r:id="rId39"/>
    <p:sldId id="2953" r:id="rId40"/>
    <p:sldId id="2921" r:id="rId41"/>
    <p:sldId id="307" r:id="rId42"/>
    <p:sldId id="301" r:id="rId43"/>
    <p:sldId id="257" r:id="rId44"/>
    <p:sldId id="296" r:id="rId45"/>
    <p:sldId id="267" r:id="rId46"/>
    <p:sldId id="2935" r:id="rId47"/>
    <p:sldId id="2944" r:id="rId48"/>
    <p:sldId id="2945" r:id="rId49"/>
    <p:sldId id="2942" r:id="rId50"/>
    <p:sldId id="2946" r:id="rId51"/>
    <p:sldId id="2947" r:id="rId52"/>
    <p:sldId id="2943" r:id="rId53"/>
    <p:sldId id="2948" r:id="rId54"/>
    <p:sldId id="2949" r:id="rId55"/>
    <p:sldId id="2950" r:id="rId56"/>
    <p:sldId id="2951" r:id="rId57"/>
    <p:sldId id="399" r:id="rId58"/>
    <p:sldId id="430" r:id="rId59"/>
    <p:sldId id="449" r:id="rId60"/>
    <p:sldId id="405" r:id="rId61"/>
    <p:sldId id="2952" r:id="rId62"/>
    <p:sldId id="441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120"/>
    <p:restoredTop sz="94648"/>
  </p:normalViewPr>
  <p:slideViewPr>
    <p:cSldViewPr snapToGrid="0" snapToObjects="1">
      <p:cViewPr varScale="1">
        <p:scale>
          <a:sx n="84" d="100"/>
          <a:sy n="84" d="100"/>
        </p:scale>
        <p:origin x="192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6T02:32:10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1 379 24575,'-1'-6'0,"2"0"0,5 3 0,0-3 0,0 6 0,0-3 0,-1 0 0,4 3 0,5-6 0,4 1 0,0 1 0,12-4 0,-15 7 0,24-4 0,-19 5 0,12 0 0,8 0 0,13 0 0,11 5 0,-24-4 0,0 0 0,24 4 0,-11-1 0,-4-3 0,-7 2 0,3-3 0,6 0 0,-9 0 0,0 0 0,-4 0 0,3 0 0,28 0 0,-19 0 0,0 0 0,-13 0 0,-1 0 0,0 0 0,-2 0 0,20 0 0,-3 0 0,-9 0 0,9 0 0,11 0 0,-7 0 0,14 0 0,-16-6 0,0 0 0,-2-5 0,-24 2 0,2 0 0,-18 3 0,5 2 0,-4-1 0,-3 1 0,3 1 0,-6 0 0,5 1 0,-1 1 0,-1-2 0,0 3 0,-4 0 0,4 0 0,-2-2 0,4 1 0,-5-2 0,6 3 0,-6 0 0,3 0 0,-3 0 0,-3-2 0,0-2 0,-3-2 0,0 6 0,-3-5 0,-3 2 0,-1-4 0,-9-6 0,1 5 0,-17-4 0,-19-5 0,15 4 0,-1-1 0,0 0 0,-1 0 0,-2 0 0,0 1 0,-22-11 0,9 6 0,2-4 0,17 6 0,10 3 0,8 7 0,9 2 0,1 2 0,4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01:09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0 808 24575,'0'-16'0,"4"2"0,-3-8 0,3 7 0,0-16 0,-2 6 0,16-19 0,-10 8 0,6-1 0,-4 6 0,-4 6 0,0-7 0,8 0 0,-12 10 0,13-8 0,-8 10 0,2-12 0,-2 5 0,5 4 0,-11 10 0,11 0 0,-11 5 0,2 0 0,1 0 0,-3 0 0,3-2 0,-1-2 0,4-8 0,-3 2 0,1-6 0,-1 8 0,-3-2 0,2 5 0,-3 1 0,0 4 0,0-1 0,4 5 0,-3-4 0,3 4 0,-4-4 0,3 0 0,-2-2 0,7 2 0,-6-1 0,4 1 0,-4 3 0,2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39:04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1479 24575,'0'-5'0,"0"-1"0,2-2 0,-1-4 0,4-7 0,-1-8 0,3-13 0,-3-6 0,0-5 0,-4-26 0,0 20 0,0-37 0,0 34 0,0 6 0,0 0 0,0-11 0,0 7 0,0 2 0,0 7 0,4-36 0,-3 34 0,3-16 0,-4 11 0,0-3 0,0 7 0,0-15 0,0 26 0,0-1 0,0 20 0,0 6 0,0-2 0,0 6 0,0 3 0,0-2 0,0 5 0,0-2 0,-3 5 0,3-1 0,-3 1 0,3-2 0,-2 2 0,-1 3 0,-5 5 0,-1 4 0,-2 2 0,-10 7 0,4-5 0,-16 12 0,12-8 0,-6 2 0,11-6 0,4-5 0,6-3 0,1-2 0,5 2 0,-5-5 0,2 5 0,-2-4 0,-1 3 0,-2-1 0,2 3 0,1-1 0,2-4 0,3-2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39:05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24575,'3'-2'0,"-1"-3"0,4 4 0,10 4 0,-2 1 0,3 4 0,12 2 0,-2 4 0,10 1 0,10 7 0,-13-4 0,14 2 0,-15-4 0,-2-5 0,-9 1 0,-7-5 0,0 2 0,-7-4 0,0-2 0,-5 2 0,2-5 0,-2 3 0,2-3 0,-2 0 0,-1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39:54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1479 24575,'0'-5'0,"0"-1"0,3-2 0,-3-4 0,6-7 0,-3-8 0,5-13 0,-4-6 0,-1-5 0,-3-26 0,0 20 0,0-37 0,0 34 0,0 6 0,0 0 0,0-11 0,0 7 0,0 2 0,0 7 0,4-36 0,-3 34 0,3-16 0,-4 11 0,0-3 0,0 7 0,0-15 0,0 26 0,0-1 0,0 20 0,0 6 0,0-2 0,0 6 0,0 3 0,0-2 0,0 5 0,0-2 0,-2 5 0,1-1 0,-1 1 0,2-2 0,-3 2 0,0 3 0,-5 5 0,-1 4 0,-2 2 0,-9 7 0,3-5 0,-16 12 0,11-8 0,-5 2 0,11-6 0,4-5 0,6-3 0,1-2 0,5 2 0,-5-5 0,2 5 0,-2-4 0,0 3 0,-3-1 0,2 3 0,0-1 0,4-4 0,2-2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39:54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24575,'3'-2'0,"-1"-3"0,4 4 0,10 4 0,-2 1 0,3 4 0,12 2 0,-2 4 0,10 1 0,10 7 0,-13-4 0,14 2 0,-15-4 0,-2-5 0,-9 1 0,-7-5 0,0 2 0,-7-4 0,0-2 0,-5 2 0,2-5 0,-2 3 0,2-3 0,-2 0 0,-1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49:5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2018 24575,'0'-12'0,"-6"-10"0,-2-13 0,-6-14 0,6-17 0,-5-12 0,4-11 0,-7 1 0,7 10 0,-5-7-602,4-5 602,1 7 0,1 31 0,1 0 0,5-19 0,-12-15 0,6 17 149,-1 3-149,-4 8 0,12 8 0,-6 2 0,7 7 0,0 13 453,0-17-453,0-2 0,0-6 0,7-13 0,-6 15 0,6-7 0,-7 21 0,0-16 0,0 31 0,0-18 0,-6 21 0,5 1 0,-4 1 0,5 4 0,0-5 0,0 6 0,0 1 0,0-1 0,0 1 0,0-1 0,-5 6 0,-8 12 0,-7 14 0,-5 7 0,-1 5 0,7-13 0,-4 3 0,10-9 0,2 3 0,6-4 0,-1-6 0,5 4 0,-4-3 0,0-1 0,4 4 0,-5-4 0,6 6 0,-5-6 0,4 4 0,-4-9 0,5 5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49:55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24575,'17'0'0,"2"6"0,6 1 0,0 5 0,7 1 0,13 6 0,-20-11 0,4 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49:55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21116,'15'16'0,"-6"-3"1649,13-2-1649,-11-6 585,-4 0-585,3-4 299,-4 5-299,0-1 0,-1-4 0,-5 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50:00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1986 2436 24575,'-5'-7'0,"4"-3"0,-9 4 0,3-6 0,-4 6 0,4-5 0,-9 10 0,13-9 0,-19 3 0,1-6 0,-6 1 0,-20-9 0,12 0 0,-21-1 0,4-12 0,-6 9 0,-11-19 0,1 5 0,-18-8 0,13-7 0,25 25 0,-1-1-574,7-2 0,-1-2 574,-11-10 0,2 1 0,-19-18 0,30 21 0,3-1 0,-10-20-118,-7-3 118,9 3 0,1 1 0,22 10 0,-11 4 0,19 0 0,-10-6 0,11 14 1141,-6-19-1141,13 30 125,-5-5-125,5 0 0,-6-2 0,5-6 0,-4-1 0,4 0 0,-6-7 0,-8-20 0,5-3 0,-12-7 0,13 12 0,1 8 0,3 8 0,4-6 0,0 13 0,2-5 0,6 0 0,0 5 0,0 2 0,0 2 0,0 12 0,0 1 0,0 8 0,0 7 0,0-1 0,0 1 0,0-1 0,0 1 0,-6 4 0,0 2 0,-17 11 0,3-5 0,-11 10 0,6-4 0,6 0 0,2 4 0,-1-10 0,5 9 0,-5-9 0,7 9 0,-1-8 0,6 8 0,-5-9 0,10 9 0,-9-9 0,3 4 0,-4-5 0,-1 0 0,1 0 0,-1 5 0,0-3 0,1 8 0,4-4 0,2 1 0,5-2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50:01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24575,'19'0'0,"4"0"0,-10 0 0,5 0 0,4 0 0,-8 0 0,9 0 0,-12 0 0,1 5 0,-1-4 0,1 4 0,-1-5 0,0 0 0,1 0 0,-1 0 0,1 0 0,-1 0 0,0 0 0,1 0 0,-6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6T02:32:12.1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425 1 24575,'-10'9'0,"-6"5"0,5-4 0,-6 2 0,-10 10 0,10-5 0,-23 12 0,24-12 0,-15-2 0,21-9 0,-6 2 0,6-4 0,1 7 0,-2-4 0,7 2 0,-4-3 0,7-1 0,-4-1 0,1 1 0,-2-2 0,0 1 0,3 1 0,-2-2 0,4 3 0,-4-3 0,4 2 0,-2-1 0,1-1 0,1 2 0,-4-1 0,4 1 0,-2 1 0,3 0 0,-2-2 0,1 1 0,-4-5 0,4 6 0,-4-6 0,4 6 0,-4-3 0,1 3 0,-4 0 0,-2 2 0,-2 1 0,0 1 0,0 1 0,0-2 0,0 0 0,5 0 0,-1-6 0,8 3 0,-3-6 0,3 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50:15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8465 5588 24575,'-6'-6'0,"5"-5"0,-9 10 0,9-15 0,-5-16 0,6-5 0,0-22 0,0 9 0,-8-48 0,6 38-630,-6-17 0,-1-5 630,7-12 0,-6 16 0,-1-2 0,4 19 0,0 1 0,-3-2 0,-1 3 0,-1-27 0,2 13 0,0-2 0,2 23 0,1-1 0,0-26 0,-1-2 0,-1 14 0,-2 1 0,-1-6 0,1 0 0,3 8 0,0 1 0,-6-4 0,0 0 0,6 1 0,2 2 0,-4 8 0,-1-2 0,0-25 0,-2-2 0,-1 19 0,-1 2 0,4-6 0,-2 2 0,-4 15 0,-1 0 0,2-8 0,0 0 0,-3 8 0,1 0 0,2-5 0,0 2 0,-16-38-245,13 32 245,-13-22 0,6 6 0,-14-2 0,5-6 0,-4 18 0,-1-7 0,0 6 0,-10-17 0,10 23 0,11 20 0,0 1 0,-13-19 0,4 16 0,-1-1 0,-13-27 0,-5 8 0,-7-3 0,2 8 0,20 26 0,-2-1 0,1-2 0,-1 1-661,-3 6 1,0 2 660,4-1 0,0 0 0,-4-4 0,-1 1 0,3 7 0,-1 1 0,-12-6 0,0 1 0,9 4 0,0 1 0,-13 2 0,2 0 0,-21-22 0,-7 10-374,38 14 0,-1 1 374,-42-13 0,27 10 0,-8-3 0,5 1 0,2-1 0,-2 0-329,-3 0 0,-7-1 0,8 3 329,10 5 0,4 2 0,-4-1 0,-1 1-340,5 6 1,1 2 339,0-4 0,-3-1 0,-14-1 0,-2 1 0,14 7 0,1 0 0,5-2 0,0-1 0,1 4 0,2 3 844,-25 0-844,22-2 0,-2 0 0,-34 4 0,3 0 0,17 0 0,19-1 0,0 2 0,-17 5 0,17-2 0,0 1 0,-10 3 0,-15 5 0,-3-4 0,-11 0 0,17-2 0,-11-7 0,3 0 0,14 0 0,14 3 0,2 1 712,3-2-712,-35 12 0,20-6 0,0 0 0,-31 3 556,18 0 1,0 0-557,-24-2 0,49-4 0,-1-1 0,1 4 0,1-1 574,-37-5-574,9 11 0,0-4 0,0 13 0,0-5 0,0 5 0,25-8 0,1 0 0,-16 4 0,-23 10 0,31-7 0,7-5 0,-13 12 316,23-7-316,-6 1 0,7 3 0,-16 4 0,3 9 0,-14 15 0,14-7 0,-6 7 0,-6 19 0,1-19 0,31-14 0,0 1 1152,-19 15-1152,16-3 0,-16 16 501,22-23-501,-21 15 28,29-19-28,-9 1 0,11-2 0,0-12 0,-11 43 0,9-19 0,-12 34 0,6-27 0,7-18 0,3-2 0,5-5 0,7 6 0,-11 0 0,15 1 0,-21-1 0,15 1 0,-11-1 0,1 0 0,4-6 0,-5 5 0,8-7 0,-2 7 0,1-7 0,0 7 0,0-5 0,0-1 0,5-1 0,-4 0 0,11-12 0,-11 11 0,11-18 0,-5 10 0,6-10 0,0 4 0,0-5 0,0-1 0,5-4 0,-3 3 0,3-4 0,-5 5 0,0 6 0,0-4 0,0 3 0,0-5 0,0 1 0,0-1 0,0 1 0,0-1 0,0 0 0,0 1 0,0-11 0,0-8 0,0-11 0,0-7 0,-6 6 0,5-5 0,-10 5 0,10 0 0,-10-4 0,9 9 0,-8-3 0,8 5 0,-3 1 0,0-1 0,4 1 0,-10-1 0,10 0 0,-4 1 0,0-1 0,3 1 0,-3-1 0,5 1 0,0-1 0,0 0 0,-5-5 0,3 4 0,-9-11 0,4 11 0,1-5 0,0 7 0,1-1 0,-2-5 0,1 3 0,0-3 0,6 5 0,0 1 0,0-1 0,0-6 0,0 5 0,0-4 0,0 5 0,0 1 0,0-1 0,0 0 0,0 1 0,0 4 0,0 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50:16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50:17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0 507 24575,'0'-11'0,"0"-1"0,11 0 0,-3 0 0,10-6 0,7-2 0,-4-5 0,11-1 0,-13-6 0,5 5 0,-15 1 0,7 2 0,-9 11 0,5-4 0,-6 5 0,4 6 0,-8-5 0,8 10 0,-4-4 0,0 0 0,4 4 0,-8-10 0,8 10 0,-4-9 0,0 3 0,5 1 0,-10-4 0,9 8 0,-9-8 0,9 9 0,-8-10 0,8 10 0,-9-9 0,9 8 0,-9-8 0,10 4 0,-5-1 0,5-3 0,1 9 0,-1-10 0,-5 5 0,5 0 0,-10-5 0,9 10 0,-9-9 0,9 8 0,-8-8 0,8 9 0,-9-9 0,4 8 0,-5-3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50:41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50:43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4662 3407 24575,'7'-5'0,"3"3"0,2-8 0,7-3 0,0-1 0,11-10 0,11-2 0,2-3 0,13-9 0,4-4 0,14-14-533,-16 13 0,1-1 533,-18 12 0,-3 1 0,27-33-417,-1-2 417,-9-5 0,-16 3 0,0-12 0,-15 1 0,-1-17 0,-14 25 0,5-22 0,-12 13 0,5-19 0,-7 19 0,0-13 0,-15 12 0,12 16 0,-26-16 0,12 27 0,-14-23 0,9 23 0,-6-9 0,6 20 0,-23-25 0,-6 8 0,-5-2 0,10 27 0,12 3 0,2 11 0,-9 1 1043,5-5-1043,-18 3 440,11 1-440,-8-6 0,10 12 0,-6-5 0,-22-7 0,4 3 0,-28-13 0,33 15 0,1 0 0,-14 0 0,32 6 0,-31-6 0,29 15 0,-15-6 0,-18 11 0,35-4 0,-30 6 0,25 0 0,-14-7 0,-6 6 0,8-6 0,8 7 0,-15 0 0,13 0 0,-32-7 0,13-2 0,-7 0-271,18 5 0,2 1 271,-5 3 0,-15 0 0,-2 0 0,-1 0 0,15 0 0,0 0 0,-6 0 0,-1 0 0,0 0 0,-3 0 0,5 0 0,1 0 0,2 0 0,16 0 0,-30-7 0,23-2 0,-22-1 0,8-3 0,3 4 0,-19 0 0,1 2 0,10 7 0,3 0 0,23 0 0,0 0 0,-25 0 0,-17 0 0,38 0 0,14 0 0,-7 0 0,9 0 0,-1 6 0,1-5 0,-9 5 542,7-6-542,-7 0 0,9 0 0,-1 0 0,-4 0 0,10 0 0,-1 0 0,17 0 0,-12 6 0,11-4 0,-6 4 0,2-1 0,11-3 0,-5 3 0,7-5 0,-1 0 0,1 0 0,-1 0 0,0-5 0,1 4 0,-1-4 0,1 5 0,-1-6 0,0 5 0,1-4 0,-1 5 0,1 0 0,-1-5 0,1 4 0,-1-5 0,6 1 0,0-1 0,0-19 0,5 11 0,-5-17 0,0 12 0,5-29 0,-5 18 0,6-25 0,-5 34 0,4-16 0,-4 9 0,5-20 0,0-2 0,5 12 0,-4 0 0,4 19 0,-5 0 0,0-5 0,5 11 0,-4-4 0,4 5 0,-5 0 0,0 1 0,0-1 0,0 1 0,0-1 0,0 1 0,0-1 0,-11 6 0,-3 6 0,-18 7 0,5 6 0,-12 0 0,13 0 0,-13 0 0,12 0 0,1-1 0,8-5 0,7 3 0,-1-9 0,0 4 0,6 1 0,-4-5 0,8 9 0,-8-9 0,4 4 0,4-5 0,3 0 0,6-5 0,3-1 0,-4-6 0,6 1 0,-1 4 0,-5-3 0,5 3 0,-5 1 0,0-4 0,4 8 0,-8-8 0,8 4 0,-4-1 0,5 2 0,-4 0 0,-2 4 0,-5-5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50:44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50:45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24575,'6'-6'0,"0"1"0,5 5 0,1 5 0,5 1 0,-4 1 0,4 4 0,0-5 0,2 6 0,4-1 0,-5-4 0,-1 3 0,-6-9 0,1 5 0,-1-6 0,0 0 0,1 0 0,-1 0 0,7 5 0,0 2 0,1 0 0,4 4 0,-10-10 0,3 4 0,-10 0 0,4-4 0,-3 4 0,-1 0 0,4-3 0,-3 8 0,4-4 0,0 0 0,-4 5 0,3-10 0,-4 4 0,1 0 0,-2-4 0,-5 4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23:29:42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3469 12 24575,'-25'0'0,"-7"0"0,11-5 0,-24 4 0,8-4 0,-21 5 0,9 0 0,-3 0 0,-34 0-993,9 0 0,-3 0 993,22-1 0,0 2 0,-15 2 0,1 1-203,16 0 0,1 1 203,-4 7 0,0 1 0,-2-4 0,0 1-685,-12 7 1,-2 1 684,7-5 0,-2 2 0,-14 7 0,1 2 0,19-6 0,1 1 0,-10 8 0,1-1-270,21-12 0,1 0 270,-4 8 0,2 2 0,-28 9 0,33-13 0,-1 1 0,-41 25 0,0-13 0,10 13 1111,19-15-1111,-6 13 0,5-7 0,-1 8 0,-13 9 0,19-7 0,-14 8 0,17-18 0,-22 12 0,27-25 845,-11 13-845,27-23 1485,13 4-1485,1-11 654,7 3-654,-7-3 206,10 4-206,-9 7 0,11-5 0,-6-1 0,5-2 0,2-3 0,-5 9 0,2-3 0,-9 3 0,6-4 0,-1-6 0,1 4 0,-1-3 0,6 4 0,0 0 0,6 1 0,0-11 0,0-15 0,6-7 0,-5-11 0,11 7 0,-11-1 0,10 1 0,-10 6 0,5-5 0,0 5 0,-5-13 0,4 11 0,-5-16 0,0 16 0,6-5 0,-5 9 0,10-8 0,-10 4 0,5-11 0,-6 7 0,0 11 0,0 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23:29:43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 24575,'11'0'0,"0"-6"0,1 5 0,5-4 0,2-1 0,6 5 0,7-5 0,2 0 0,6 5 0,8-5 0,-12 6 0,18 0 0,-19 0 0,0 0 0,-10 0 0,-14 0 0,0 0 0,-4 0 0,-2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5T00:19:30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6T02:31:52.11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3130 24575,'0'-27'0,"0"3"0,0 15 0,0 1 0,4-5 0,-3 4 0,2-4 0,1 1 0,-3-2 0,3-3 0,-4-7 0,4 5 0,1-12 0,4 12 0,2-12 0,-3 12 0,6-5 0,-5 7 0,3 4 0,-3 0 0,3 1 0,1-2 0,7-10 0,10-7 0,5-9 0,22-9 0,-16 18 0,1-2-338,-4 1 0,1 0 338,12-3 0,1 1 0,-11 3 0,-1 1 0,3 4 0,3-2 0,25-17 0,2-1 0,-22 15 0,0-1-492,23-19 0,0-1 0,-19 17 0,-4 1 417,-12 1 0,-1 2 75,7 3 0,-2 0 0,15-27 0,9 2-492,-14 14 0,1-1 458,-15 7 0,2 1 34,17-2 0,-1 0 0,16-19 302,1 9-302,-8 4 0,19 5 0,-5 2 0,-4 6 0,7-13 0,-7 3 0,-25 10 0,2-2 0,-1 0 0,1 1 0,4-1 0,0 0 0,-12 6 0,2 0 486,8-5 0,3 0-486,0 7 0,1 2 0,0-1 0,2 0-492,29-7 0,1 3 186,-27 11 1,1 1 305,26-9 0,-1-1 0,-29 8 0,-2 0 491,4 0 1,3-3-468,19-11 0,-1-1-24,-26 12 0,1 1-434,32-9 0,-3 3 434,7 4 0,-25 7 0,-1 2 0,26-1 0,-36 1 0,-4 0 972,9 3-972,-6-8 983,12-1-259,-16 8-724,19-7 0,10 13 0,-4-4 0,-2 5 0,3 0 0,-22-4 0,-2 0 0,4 4 0,-4-2 0,1-6 983,-24 3-641,-1 4-342,-6-7 0,-2 3 0,-7 0 0,0-3 0,-4 7 0,0-2 0,-5 3 0,1 0 0,-20-16 0,3 9 0,-13-13 0,9 15 0,3-3 0,1 3 0,-5-3 0,-8-5 0,-17-6 0,8 4 0,-26-6 0,2-1 0,-23 4 0,26 4 0,1 1 0,-17-2 0,14 7 0,-2-2-528,-24-15 528,28 11 0,-3-1 0,-4 0 0,2 0 0,-11-7 0,-3 12 0,48 1 0,3 8 0,10-3 0,0 4 0,-3 0 0,2 0 528,-2 0-528,3 0 0,1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5T00:19:31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0 24575,'-14'79'0,"-3"-8"0,16-30 0,-11-1 0,10 1 0,-4-1 0,6-12 0,0 9 0,0-10 0,-6 14 0,5-1 0,-5-6 0,-1 4 0,6-11 0,-11 5 0,11-13 0,-5 4 0,6-10 0,0 5 0,0-7 0,0 0 0,0 1 0,5-6 0,-3-6 0,-3-6 0,-5-6 0,-6 1 0,6-1 0,-4 0 0,3 1 0,1-1 0,-4 1 0,3-1 0,1 1 0,-5-1 0,5 0 0,-6-5 0,0 4 0,0-5 0,6 6 0,-5 1 0,5 4 0,0 2 0,0 5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5T00:19:33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24575,'11'-5'0,"6"-2"0,-4-5 0,11-1 0,2 1 0,15-8 0,-6 5 0,12-6 0,-3 3 0,-13 9 0,-1-8 0,-20 16 0,-9-5 0,4 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5T00:19:35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455 563 24575,'-6'-18'0,"-1"5"0,-11-11 0,-2-2 0,-23-13 0,4-4 0,-6 4 0,12 6 0,13 8 0,2-1 0,6 7 0,5-4 0,-3 10 0,8-5 0,-3 6 0,0 1 0,4-1 0,-4 1 0,5-1 0,0 0 0,-6 1 0,5-1 0,-4 1 0,5-1 0,0 1 0,0-1 0,0 0 0,0 1 0,0-1 0,0 1 0,0-1 0,-5 6 0,-2 6 0,-4 6 0,-1 11 0,0 2 0,-7 1 0,5 3 0,-14 2 0,13-5 0,-7-2 0,20-13 0,3-5 0,6-6 0,3 0 0,-4-6 0,1 6 0,-2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5T00:19:36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24575,'12'0'0,"-1"0"0,6 0 0,25 0 0,-4 0 0,12 0 0,-18 0 0,-7 0 0,-1 0 0,-6 0 0,-1 0 0,-11 0 0,-1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9:26:29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739 1 24575,'0'10'0,"0"11"0,-6 17-2647,-12 47 1,-5 14 2646,8-37 0,-1 2 0,-7 20 0,-5 10 0,2-10 0,4-14 0,1-6 0,-5 6 0,0-1 515,6-11 0,3-3-515,-5 24 975,1-9-975,14-27 0,-3-25 0,9-4 2772,-3-8-2772,-10 56 516,-3 3-516,-1 13 0,0-19 0,0-7 0,4-23 0,-9 27 0,16-38 0,-2-3 0,8-6 0,-4-13 0,5 3 0,0-9 0,0 0 0,0 0 0,0 0 0,-28-53 0,1-2 0,-11-13 0,11 13 0,10 29 0,-12-33 0,-5 11 0,10 1 0,6 32 0,18 20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9:26:31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0 454 24575,'0'10'0,"0"0"0,0-9 0,5-2 0,-4-9 0,8 4 0,16-22 0,9-2 0,25-12 0,-5 4 0,-14 19 0,5-5 0,-25 12 0,5-5 0,-15 6 0,-6 6 0,37-38 0,3 22 0,26-31 0,-12 26 0,-14 6 0,4-4 0,-17 7 0,-2 3 0,-18 0 0,-7 17 0,-4-6 0,0 7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5T02:12:3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0 24575,'0'5'0,"5"4"0,-3 22 0,9 3 0,-9 6 0,4 1 0,0 7 0,-4 2 0,4 0 0,0 6 0,3 2 0,5-6 0,8 21 0,0-21 0,7 14 0,-6-8 0,-3-15 0,-1-3 0,-6-21 0,5-2 0,-12-5 0,4-1 0,-4-5 0,6-1 0,-1-5 0,1 0 0,-1 0 0,0 0 0,-10 0 0,-8 0 0,-12 0 0,-13 0 0,5-5 0,-5 3 0,0-3 0,5-1 0,-12 5 0,5-11 0,-6 4 0,6-5 0,-12-7 0,17 5 0,-11-5 0,15 8 0,11 0 0,-2 5 0,9-4 0,-5 5 0,6 0 0,1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5T02:12:34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0 356 24575,'5'-7'0,"-3"-9"0,3 2 0,1-26 0,2 5 0,5-13 0,1 7 0,-7 7 0,5-5 0,-10 12 0,4 1 0,-1 14 0,-4 2 0,4 8 0,-5-3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5T02:12:34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15T02:14:34.22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1 120,'56'0,"0"0,1 0,-4 0,6 0,0 0,25 0,-19 0,9 0,23 0,-53 0,38 0,-42 0,-6 0,4 0,-11 6,12-5,-6 5,1-6,5 0,-6 0,8 0,25 0,-32 0,29 0,-28 0,0 0,5 0,-21 0,4 5,7-4,-2 5,15-6,-16 0,4 0,6 0,-9 6,9-5,-5 10,9-9,2 4,5-6,0 6,-13-4,19 4,-18-6,12 6,0-4,-6 10,7-5,-9 1,0-3,-6-5,5 6,-13-4,6 4,0 0,-5-5,5 11,-1-11,-4 5,12 0,30 3,6-1,16-1,-16-7,-17 0,-8 0,-2 0,-8 0,1-6,-8 5,-1-5,-13 6,10 0,2 0,2 0,3 0,-11 0,5 0,-4 0,11 0,-3 0,14 0,-13 0,28 0,-26 0,28 0,-15-7,0 6,-9-6,-2 7,-13 0,0 0,9 0,-13 0,14 0,1 0,-10 0,25-6,-17 4,30-11,-28 11,26-11,-28 11,13-10,1 10,-7-10,-7 11,2-5,-9 6,20 0,-6 0,6-6,-14 4,5-4,-13 6,6 0,0 0,-5 0,11 0,-4 0,6 0,1 0,-1 0,8 0,-5 0,21 7,-12-5,14 11,-8-12,0 6,-8-7,40 0,-32 0,34 0,-49 0,11 0,-18 0,28 0,-12 0,7 0,5 0,-12 0,23 6,-16-4,8 5,24-7,-24 0,25 0,-35 0,1-7,0-1,-1-6,-7 0,6-1,-6 8,16-7,3 13,-14-3,1 1,6 3,-3-4,-4 1,-21 1,46-5,-35 7,21 0,-8 0,0 6,0-5,-1 12,9-4,-6-1,15-2,3-6,1 0,-20 0,2 0,-8 0,-1 0,48 0,-8 0,-31 0,7 0,7 0,-23 0,12 0,-14 0,0 0,6-6,-6 4,0-4,-2 6,-7 0,-1 0,8 0,2 0,26-7,-22 5,28-5,-12 7,1 0,5 0,-1 0,-13 6,14 2,-18 6,28 2,-13-8,-21 0,2-1,34-5,10 5,0-7,-18 0,14 0,-24 0,26 0,3 0,-24 0,17 0,-31 0,15 0,1 7,0-6,0 13,0-6,-1 1,1-2,0-7,0 7,0 1,9 0,-15-1,13 0,-7 1,-14 6,3-6,-25-2,-1-6,8 0,2 0,8 0,8 0,-6-6,15-3,-23 1,30-6,1 4,-34 2,2 0,48-2,-13-4,0 13,12-12,-16 11,-6-4,-28 6,0 0,2 0,8 6,0-4,8 11,-6-5,6 1,0-3,-6 0,6-4,28 12,-19-13,-22 3,-2 0,10-4,3 6,-6-5,2 6,-1-7,-3 0,-14 0,-7 0,2 0,-9-6,12 4,26-22,-19 19,19-13,-25 18,-1 0,0 0,1 0,-1 0,1 0,-1 0,1 0,15 0,5 0,16 0,-22 0,1 0,29 0,3 0,-17 0,-17 0,14 0,7-7,2 5,2-5,-1 7,6 0,-22 0,1-9,2-3,14 0,-19-3,1 0,15-1,1 8,-9-6,17 13,-38-6,25 7,-20 0,16 0,18 0,-7 0,8 0,-19 0,-2-13,0-4,-14-5,13 0,-15 2,-13 10,15-9,-22 17,43-4,-26 6,35 0,-12 0,19 0,0 0,6 7,4 2,-23 0,0 0,12 1,-10-1,-4-2,-15-5,29 6,-14-8,14 0,-22 0,18 6,-34-4,8 10,-1-10,6 4,4 1,26 2,-16-1,-2 1,-3 6,20-7,-29-2,14-6,-10 0,-24 0,3 0,-19-5,12 3,-13-4,13 6,-5 0,14 0,12 6,-7 2,-8-1,0 6,-29-12,29 6,-24-7,18 0,-13 0,0 0,3 0,-10 0,11 0,-1 0,-3 0,11 6,-10-5,11 11,-11-10,-1 9,9-10,-20 9,20-9,-11 9,-4-3,13-1,-14-1,8-5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6T02:31:53.93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826 0 24575,'-39'10'0,"2"2"0,11 4 0,-17 8 0,14-12 0,-29 16 0,25-12 0,-4 7 0,16-6 0,3-4 0,5 3 0,1-6 0,3 6 0,0-7 0,1 7 0,3-6 0,-3 6 0,4-7 0,-1 3 0,-7-3 0,7-1 0,-8 1 0,5-1 0,-5 1 0,4-1 0,-8 1 0,4-5 0,0 8 0,-4-7 0,8 8 0,-8-1 0,8-3 0,-7 4 0,10-5 0,-6 1 0,8-5 0,-5 0 0,0 4 0,1-7 0,3 11 0,-3-8 0,0 1 0,-13 9 0,-4-7 0,-8 8 0,7-1 0,2 0 0,11 0 0,0-2 0,5-4 0,3-3 0,1-1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9:01:38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1283 24575,'12'-25'0,"1"-6"0,6-2 0,-4-8 0,19-9 0,-11-1-8503,23-26 8503,-15 15 0,-8 15 0,1 0 1719,7-24-1719,8-15 0,-8 9 0,-8 8 0,5 3 0,-12 8 0,4 15 0,-12-4 6784,4 13-6784,-5 1 0,0 0 0,-1 14 0,-6 2 0,0 5 0,0 1 0,0-1 0,0 0 0,0 1 0,0-1 0,5 6 0,-4-4 0,4 3 0,-5-4 0,0-12 0,0 8 0,0-7 0,-5 20 0,-2 3 0,-10 11 0,-2 6 0,-7-4 0,-6 10 0,-22 11 0,-1 4 0,-20 15 0,35-17 0,4-6 0,29-18 0,2-8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9:01:40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24575,'5'-6'0,"-4"-5"0,9 10 0,-4-4 0,6 5 0,5 0 0,2 0 0,16 5 0,-13 1 0,18 1 0,-25-2 0,15 0 0,-11 2 0,0 5 0,-1-5 0,-7-2 0,0-5 0,1 0 0,-6 5 0,4-3 0,-3 3 0,4-5 0,-5 0 0,-1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9:09:17.9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2205 24 24575,'0'-12'0,"-5"6"0,-1 0 0,-12 17 0,-27 17 0,-3 10 0,-31 13 0,-3 5-454,37-27 1,-2 1 453,-11 14 0,-2 2 0,7-9 0,-1 0 0,-11 13 0,2 0 0,19-19 0,0-1 0,-17 12 0,1 2 0,15-5 0,0 2 0,-14 8 0,0 3 0,7 2 0,4-1 0,8-10 0,1 2 0,-1 9 0,4 1 0,0 31 0,7-41 0,-3 5 0,-12 33 0,0-2 0,15-40 0,-1 0-504,-8 15 1,-5 9 0,7-8 503,-9 26 0,7-30 0,1-2 0,2 13 0,-9 1 0,24-30 0,-2 6 0,3-9 0,12-13 0,-4-2 837,10-5-837,-4-1 1580,10-10-1580,-4-8 0,4-6 0,0-5 0,-4 7 0,5-1 0,-1 1 0,-4-1 0,4 0 0,-5-5 0,-11-2 0,8-13 0,-14 5 0,9-20 0,-5 18 0,-7-25 0,4 2 0,-13-26 0,12 15 0,-5-3 0,9 32 0,0 3 0,6 23 0,2 4 0,5 21 0,0-9 0,0 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9:09:19.1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36 24575,'5'-6'0,"1"-5"0,18 10 0,11-4 0,24 5 0,0 0 0,4 0 0,-9 0 0,2 0-592,16 0 0,1 0 592,-7 0 0,-2 0 0,29 0 0,7 0 0,-49-6 0,-17 5 0,-17-5 0,-6 6 0,-4 0 0,-2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21:37:03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506 0 24575,'-5'21'0,"4"-8"0,-10 19 0,5-8 0,-11 12 0,3-1 0,-3 0 0,0 23 0,-3-4 0,1 7 0,0-5 0,8-30 0,-6 13 0,5-21 0,-5 16 0,6-16 0,0 8 0,1-19 0,-6 12 0,4-12 0,-8 9 0,3-6 0,-9 6 0,8-9 0,-2 2 0,14-5 0,-8-2 0,2 7 0,-10-3 0,-6 0 0,10 3 0,-3-3 0,11-1 0,4 4 0,2-12 0,8-4 0,2-10 0,5-9 0,1-3 0,-6 6 0,-1-3 0,-1 14 0,-3-3 0,4 5 0,-5 0 0,0 0 0,0 0 0,0 4 0,0 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21:37:04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24575,'10'0'0,"0"5"0,0-4 0,0 8 0,0-4 0,0 1 0,0 2 0,0-2 0,0-1 0,0 4 0,-1-8 0,-3 8 0,3-8 0,-4 4 0,5-1 0,-4 2 0,3-1 0,-4-1 0,1 1 0,2-4 0,-6-1 0,2-1 0,-4-4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21:42:28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1083 24575,'5'-28'0,"2"-31"0,5 10 0,1-31 0,-6 40 0,4-15 0,-10 2 0,11-39 0,-10 16 0,4 1 0,-6 27 0,0 11 0,0-7 0,0 2 0,-5 12 0,4 2 0,-4 12 0,0 5 0,4 2 0,-3 3 0,-1-4 0,4 0 0,-3 0 0,4 0 0,0-5 0,0 3 0,0-3 0,0 0 0,0 3 0,-5-3 0,4 5 0,-3 0 0,-1 0 0,4 0 0,-3-1 0,4 1 0,0 0 0,-5 5 0,0 0 0,-6 10 0,-4 1 0,-2 4 0,-4 1-6784,-6 0 6784,4 0 0,-3 0 0,9-5 0,2 3 0,5-4 0,0 1 0,4-2 0,1-4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21:42:30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24575,'10'0'0,"0"0"0,5 0 0,7 5 0,-4 1 0,15 5 0,-15 0 0,4-5 0,-6-1 0,-11 0 0,4-4 0,-8 7 0,8-6 0,-8 6 0,8-7 0,-8 8 0,8-8 0,-8 4 0,3-5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21:45:20.106"/>
    </inkml:context>
    <inkml:brush xml:id="br0">
      <inkml:brushProperty name="width" value="0.2" units="cm"/>
      <inkml:brushProperty name="height" value="0.2" units="cm"/>
      <inkml:brushProperty name="color" value="#941100"/>
    </inkml:brush>
  </inkml:definitions>
  <inkml:trace contextRef="#ctx0" brushRef="#br0">1 1 24575,'38'0'0,"0"0"0,34 23 0,-5-5 0,-14 7 0,5 4 0,1 3 0,2 3-1639,19 9 1,2 3 989,-8 0 0,5 3-139,-17-15 1,7 1-1,0 1 1,-3-1 787,1 5 0,-4-1 0,4 0 0,19 7 0,5 1 0,-5-3 0,3 3 0,-3-2 0,2 0 0,2-5 79,0-12 0,0-1-79,-9 7 0,2-1 0,11-10 0,-4-3 0,-33-4 0,-3-2 0,0-3 0,-2-2 0,23 4 0,-22-2 1740,-15-5-1740,-17 3 3276,-11-9-2786,0 3 1571,0-4-2061,0 5 0,0 0 0,0 1 0,-5 3 0,0-8 0,-5 3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21:45:21.032"/>
    </inkml:context>
    <inkml:brush xml:id="br0">
      <inkml:brushProperty name="width" value="0.2" units="cm"/>
      <inkml:brushProperty name="height" value="0.2" units="cm"/>
      <inkml:brushProperty name="color" value="#941100"/>
    </inkml:brush>
  </inkml:definitions>
  <inkml:trace contextRef="#ctx0" brushRef="#br0">2955 1 24575,'-72'26'0,"-14"12"0,17 2 0,-10 9-820,18-15 1,-6 3 0,-1 1 0,1-1-274,-13 10 1,2-1 0,-4 1 389,9-8 1,-4 0 0,-1 1 0,0 0 702,1 1 0,-1 1 0,0-1 0,3-2 0,-13 3 0,2-2 0,-3 2 0,11-3 0,-3 2 0,1 0 0,4-5 0,-2-3 0,4-4 0,3-1 533,-22 14 1,5-6-534,25-16 0,2-3 0,-12 11 0,4-2 1520,-7-9-1520,25-2 0,5-1 0,6-2 0,6 0 3276,23-2-2871,-4 0 0,9-4 0,2-2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6T02:31:56.35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1979 24575,'58'-5'0,"27"9"0,-32 4 0,-2 1 0,4 1 0,-1 1 0,-1 1 0,42 7 0,-36-7 0,-5 0 0,-10 1 0,25 2 0,-28-3 0,7-3 0,-10 1 0,-14-9 0,-7 3 0,7-4 0,-9 0 0,40-8 0,-14 6 0,32-13 0,-25 9 0,10-9 0,-29 9 0,64-1 0,-42 7 0,47 0 0,-37 0 0,-13 0 0,35 0 0,-16 0 0,21 0 0,-14 0 0,-14 0 0,1-7 0,0-2 0,-12-2 0,2-1 0,19-5-309,-7-4 1,0-1 308,4 2 0,-19-1 0,2-1 0,39-6 0,-10 1 0,-25 12 0,3 2-492,0 3 0,3 1 222,12-5 1,4-2 269,-10 3 0,3 0 0,-3-2 0,13-10 0,-3-2 0,4 0 0,-3-2 0,-19 0 0,-3 0 0,-2 1 0,-1 0 0,0-1 0,0 1-414,37-17 414,-3-6 0,-10 8 0,5-11 0,-19 15 0,5-11 0,-21 3 0,-6 14 0,0-1 0,9-16 0,19-7 0,-27 19 0,0-2 0,27-28 0,-9 8 0,-1 3 0,-7 6 0,-14 7 0,-2 0 556,2-5-556,13-19 0,2 0 983,-18 32-431,6-7-89,-16 10-463,-2 14 0,0-11 0,-12 9 0,-1 2 0,3-5 0,-10 11 0,10 0 0,-11 5 0,6-1 0,-6 1 0,7-1 0,-7 0 0,6 1 0,-2-1 0,0 1 0,2-1 0,-2 4 0,3-3 0,1 4 0,-5-5 0,-22 0 0,-52 5 0,-21 0 0,34 7 0,-3 2 0,-12-1 0,3 0 0,-5 6 0,-16 0 0,59-9 0,5 8 0,4-4 0,3 4 0,14 0 0,-3-4 0,0-2 0,-2-3 0,-6 4 0,3-3 0,-5 7 0,-6-3 0,5 4 0,-5 1 0,7-2 0,7 0 0,-1-3 0,10 3 0,-3-4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22:04:13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883 6 24575,'-4'-6'0,"-7"11"0,-12 8 0,-8 23 0,-33 36 0,18-5 0,8-16 0,1 1 0,-7 26-462,16-33 0,-2 0 462,4 0 0,0-2 0,-26 31-392,2 10 392,15-21 0,-5 6 0,13-17 0,-14 7 0,20-26 0,-6 10 905,17-26-905,-1-2 411,1-9-411,4-7 0,-3-9 0,8-7 0,-9 0 0,0-13 0,-2 11 0,-9-23 0,13 23 0,-11-11 0,16 19 0,-12-16 0,10 19 0,-2-13 0,-2 16 0,8-5 0,-8 0 0,8 0 0,-3 4 0,4 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22:04:16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24575,'10'0'0,"27"10"0,-10-2 0,31 9 0,-15-10 0,1 4 0,5-10 0,-12 4 0,4-5 0,-5 0 0,-7 0 0,-7-4 0,-7 2 0,-5-2 0,0-1 0,0 4 0,0-3 0,-4-1 0,3 4 0,-4-8 0,1 8 0,-2-3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0T21:06:45.33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1560 0 24575,'-17'0'0,"1"4"0,4 4 0,-2 3 0,1 5 0,0-12 0,-1 18 0,-15 13 0,10-6 0,-26 25 0,-8 3-663,-3 6 663,20-17 0,-2 0 0,-11 15 0,16-12 0,1 1 0,-20 14 0,13-12 0,2 1 0,7-6 0,2-1 0,-10 9 0,-1 0 0,10-3 0,-1 0 0,-4 8 0,2-4 0,-8 10 0,13-19 0,2 0 0,-3 3-230,-23 28 230,10-14 0,-3 2 0,14-20 0,6-4 0,10-16 0,-1-4 655,3 1-655,4-14 238,3 5-238,-2-6 0,6 0 0,-7 0 0,4 4 0,-4 1 0,0 0 0,-2 3 0,2-2 0,-1 2 0,1-3 0,0 3 0,-5-7 0,5 7 0,-4-6 0,0 2 0,1 0 0,-4-3 0,5 3 0,-2-3 0,4 3 0,-4-2 0,6 2 0,-4-8 0,8 4 0,-2-22 0,0 6 0,-1-22 0,-4 4 0,-2 0 0,2-4 0,-3-8 0,0 3 0,4-22 0,-2 22 0,9-22 0,-3 29 0,4-27 0,-5 26 0,5-15 0,-6 8 0,6 13 0,-4 0 0,3 15 0,-3 0 0,4-1 0,0 1 0,0-4 0,0 3 0,0-7 0,0 6 0,0-2 0,0 3 0,0 1 0,0 0 0,0 3 0,0 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0T21:06:46.52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24575,'81'3'0,"2"-3"0,-28 12 0,2 1-1248,2-10 1,1-2 1247,10 12 0,4 1-1427,16-6 1,0-3 1426,-18 6 0,-4-2 0,5-2 0,-5-2 297,19 4 0,-54-9 1,-4 0-1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0T21:06:56.39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1560 0 24575,'-17'0'0,"1"4"0,4 4 0,-2 3 0,1 5 0,0-12 0,-1 18 0,-15 13 0,10-6 0,-26 25 0,-8 3-663,-3 6 663,20-17 0,-2 0 0,-11 15 0,16-12 0,1 1 0,-20 14 0,13-12 0,2 1 0,7-6 0,2-1 0,-10 9 0,-1 0 0,10-3 0,-1 0 0,-4 8 0,2-4 0,-8 10 0,13-19 0,2 0 0,-3 3-230,-23 28 230,10-14 0,-3 2 0,14-20 0,6-4 0,10-16 0,-1-4 655,3 1-655,4-14 238,3 5-238,-2-6 0,6 0 0,-7 0 0,4 4 0,-4 1 0,0 0 0,-2 3 0,2-2 0,-1 2 0,1-3 0,0 3 0,-5-7 0,5 7 0,-4-6 0,0 2 0,1 0 0,-4-3 0,5 3 0,-2-3 0,4 3 0,-4-2 0,6 2 0,-4-8 0,8 4 0,-2-22 0,0 6 0,-1-22 0,-4 4 0,-2 0 0,2-4 0,-3-8 0,0 3 0,4-22 0,-2 22 0,9-22 0,-3 29 0,4-27 0,-5 26 0,5-15 0,-6 8 0,6 13 0,-4 0 0,3 15 0,-3 0 0,4-1 0,0 1 0,0-4 0,0 3 0,0-7 0,0 6 0,0-2 0,0 3 0,0 1 0,0 0 0,0 3 0,0 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0T21:06:56.39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24575,'81'3'0,"2"-3"0,-28 12 0,2 1-1248,2-10 1,1-2 1247,10 12 0,4 1-1427,16-6 1,0-3 1426,-18 6 0,-4-2 0,5-2 0,-5-2 297,19 4 0,-54-9 1,-4 0-1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0T21:06:56.39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1560 0 24575,'-17'0'0,"1"4"0,4 4 0,-2 3 0,1 5 0,0-12 0,-1 18 0,-15 13 0,10-6 0,-26 25 0,-8 3-663,-3 6 663,20-17 0,-2 0 0,-11 15 0,16-12 0,1 1 0,-20 14 0,13-12 0,2 1 0,7-6 0,2-1 0,-10 9 0,-1 0 0,10-3 0,-1 0 0,-4 8 0,2-4 0,-8 10 0,13-19 0,2 0 0,-3 3-230,-23 28 230,10-14 0,-3 2 0,14-20 0,6-4 0,10-16 0,-1-4 655,3 1-655,4-14 238,3 5-238,-2-6 0,6 0 0,-7 0 0,4 4 0,-4 1 0,0 0 0,-2 3 0,2-2 0,-1 2 0,1-3 0,0 3 0,-5-7 0,5 7 0,-4-6 0,0 2 0,1 0 0,-4-3 0,5 3 0,-2-3 0,4 3 0,-4-2 0,6 2 0,-4-8 0,8 4 0,-2-22 0,0 6 0,-1-22 0,-4 4 0,-2 0 0,2-4 0,-3-8 0,0 3 0,4-22 0,-2 22 0,9-22 0,-3 29 0,4-27 0,-5 26 0,5-15 0,-6 8 0,6 13 0,-4 0 0,3 15 0,-3 0 0,4-1 0,0 1 0,0-4 0,0 3 0,0-7 0,0 6 0,0-2 0,0 3 0,0 1 0,0 0 0,0 3 0,0 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0T21:06:56.39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24575,'81'3'0,"2"-3"0,-28 12 0,2 1-1248,2-10 1,1-2 1247,10 12 0,4 1-1427,16-6 1,0-3 1426,-18 6 0,-4-2 0,5-2 0,-5-2 297,19 4 0,-54-9 1,-4 0-1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6T02:31:58.03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24575,'13'27'0,"0"4"0,-4-12 0,2 12 0,-2-5 0,2 6 0,0 1 0,-5-8 0,3-1 0,-5-7 0,1 0 0,2 0 0,-6 1 0,7-5 0,-7-1 0,3-3 0,-1 3 0,2 1 0,5 11 0,-2-5 0,3 12 0,-1-6 0,-1 1 0,1-6 0,-1 3 0,0-8 0,-3 5 0,1-4 0,-2-6 0,0 2 0,-2-4 0,-3 1 0,4-1 0,1 1 0,0-1 0,-2 1 0,-3 14 0,4-7 0,-3 11 0,7-13 0,-7-2 0,6 0 0,-6-2 0,7 2 0,-7 0 0,6-2 0,-2 2 0,-1-4 0,0 1 0,-4 3 0,4-3 0,-3 4 0,3-5 0,-4 1 0,0 7 0,3-2 0,-2 3 0,3-1 0,-4 4 0,4-1 0,-3 1 0,6-8 0,-6-3 0,3-1 0,-4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01:09.4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484 0 24575,'0'15'0,"0"-1"0,0 0 0,0 10 0,0 1 0,0 7 0,0 0 0,0 12 0,0-15 0,0 14 0,0-18 0,4 15 0,-3-13 0,3 4 0,-4-7 0,4-6 0,-2 13 0,6-6 0,-8 19 0,10-8 0,-8 20 0,2-20 0,-4 8 0,6 2 0,1-12 0,1 10 0,-4-10 0,3 10 0,1 4 0,1-2 0,2 0 0,-5-14 0,5 0 0,-4-8 0,6 8 0,-4 5 0,17 10 0,-2 25 0,0-8 0,17 12 0,-16-15 0,7-9 0,-4 5 0,-6-10 0,2 26 0,4-10 0,-4 9 0,-2-25 0,6 5 0,-16-18 0,12 6 0,-2 4 0,-1-8 0,15 14 0,-12-17 0,7-2 0,-17-7 0,-2-11 0,-2-1 0,-2-3 0,0-5 0,0 0 0,0-4 0,1 8 0,-5-2 0,4 10 0,-3 4 0,1-6 0,2 5 0,-7-11 0,6 1 0,-6-1 0,-1-2 0,-4-6 0,-9-2 0,-7-7 0,2 4 0,-12-5 0,11 1 0,-24-10 0,2 5 0,-43-26 0,7 20-506,21-7 0,-2 0 506,8 15 0,-2 2 0,-12-13 0,0-1 0,4 8 0,1 3 0,2-3 0,-1 1-48,5-4 1,4 1 47,-15-4 0,6-3 0,32 10 0,6 2 0,8 8 1007,0-7-1007,4 8 100,-4 0-100,2-4 0,2 6 0,3 2 0,5 10 0,1-6 0,3 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01:09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0 808 24575,'0'-16'0,"4"2"0,-3-8 0,3 7 0,0-16 0,-2 6 0,16-19 0,-10 8 0,6-1 0,-4 6 0,-4 6 0,0-7 0,8 0 0,-12 10 0,13-8 0,-8 10 0,2-12 0,-2 5 0,5 4 0,-11 10 0,11 0 0,-11 5 0,2 0 0,1 0 0,-3 0 0,3-2 0,-1-2 0,4-8 0,-3 2 0,1-6 0,-1 8 0,-3-2 0,2 5 0,-3 1 0,0 4 0,0-1 0,4 5 0,-3-4 0,3 4 0,-4-4 0,3 0 0,-2-2 0,7 2 0,-6-1 0,4 1 0,-4 3 0,2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1:01:09.4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484 0 24575,'0'15'0,"0"-1"0,0 0 0,0 10 0,0 1 0,0 7 0,0 0 0,0 12 0,0-15 0,0 14 0,0-18 0,4 15 0,-3-13 0,3 4 0,-4-7 0,4-6 0,-2 13 0,6-6 0,-8 19 0,10-8 0,-8 20 0,2-20 0,-4 8 0,6 2 0,1-12 0,1 10 0,-4-10 0,3 10 0,1 4 0,1-2 0,2 0 0,-5-14 0,5 0 0,-4-8 0,6 8 0,-4 5 0,17 10 0,-2 25 0,0-8 0,17 12 0,-16-15 0,7-9 0,-4 5 0,-6-10 0,2 26 0,4-10 0,-4 9 0,-2-25 0,6 5 0,-16-18 0,12 6 0,-2 4 0,-1-8 0,15 14 0,-12-17 0,7-2 0,-17-7 0,-2-11 0,-2-1 0,-2-3 0,0-5 0,0 0 0,0-4 0,1 8 0,-5-2 0,4 10 0,-3 4 0,1-6 0,2 5 0,-7-11 0,6 1 0,-6-1 0,-1-2 0,-4-6 0,-9-2 0,-7-7 0,2 4 0,-12-5 0,11 1 0,-24-10 0,2 5 0,-43-26 0,7 20-506,21-7 0,-2 0 506,8 15 0,-2 2 0,-12-13 0,0-1 0,4 8 0,1 3 0,2-3 0,-1 1-48,5-4 1,4 1 47,-15-4 0,6-3 0,32 10 0,6 2 0,8 8 1007,0-7-1007,4 8 100,-4 0-100,2-4 0,2 6 0,3 2 0,5 10 0,1-6 0,3 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7250E-0EEC-3342-BAA1-2161A6B2A476}" type="datetimeFigureOut">
              <a:rPr lang="en-US" smtClean="0"/>
              <a:t>9/15/25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9F8A5-8FD6-EA4C-8C10-4D7FB5642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69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9F8A5-8FD6-EA4C-8C10-4D7FB56422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88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4F6D4-5DB3-FC44-93B2-636769F6265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53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9/15/25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704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4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0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078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8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12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6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9/15/25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30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3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45.png"/><Relationship Id="rId7" Type="http://schemas.openxmlformats.org/officeDocument/2006/relationships/image" Target="../media/image440.png"/><Relationship Id="rId12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1.xml"/><Relationship Id="rId11" Type="http://schemas.openxmlformats.org/officeDocument/2006/relationships/customXml" Target="../ink/ink14.xml"/><Relationship Id="rId5" Type="http://schemas.openxmlformats.org/officeDocument/2006/relationships/image" Target="../media/image47.png"/><Relationship Id="rId10" Type="http://schemas.openxmlformats.org/officeDocument/2006/relationships/customXml" Target="../ink/ink13.xml"/><Relationship Id="rId4" Type="http://schemas.openxmlformats.org/officeDocument/2006/relationships/image" Target="../media/image46.png"/><Relationship Id="rId9" Type="http://schemas.openxmlformats.org/officeDocument/2006/relationships/image" Target="../media/image4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13" Type="http://schemas.openxmlformats.org/officeDocument/2006/relationships/image" Target="../media/image54.png"/><Relationship Id="rId18" Type="http://schemas.openxmlformats.org/officeDocument/2006/relationships/customXml" Target="../ink/ink22.xml"/><Relationship Id="rId3" Type="http://schemas.openxmlformats.org/officeDocument/2006/relationships/image" Target="../media/image51.png"/><Relationship Id="rId21" Type="http://schemas.openxmlformats.org/officeDocument/2006/relationships/customXml" Target="../ink/ink24.xml"/><Relationship Id="rId7" Type="http://schemas.openxmlformats.org/officeDocument/2006/relationships/image" Target="../media/image510.png"/><Relationship Id="rId12" Type="http://schemas.openxmlformats.org/officeDocument/2006/relationships/customXml" Target="../ink/ink19.xml"/><Relationship Id="rId17" Type="http://schemas.openxmlformats.org/officeDocument/2006/relationships/image" Target="../media/image56.png"/><Relationship Id="rId25" Type="http://schemas.openxmlformats.org/officeDocument/2006/relationships/image" Target="../media/image59.png"/><Relationship Id="rId2" Type="http://schemas.openxmlformats.org/officeDocument/2006/relationships/image" Target="../media/image50.png"/><Relationship Id="rId16" Type="http://schemas.openxmlformats.org/officeDocument/2006/relationships/customXml" Target="../ink/ink21.xml"/><Relationship Id="rId20" Type="http://schemas.openxmlformats.org/officeDocument/2006/relationships/customXml" Target="../ink/ink23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6.xml"/><Relationship Id="rId11" Type="http://schemas.openxmlformats.org/officeDocument/2006/relationships/image" Target="../media/image53.png"/><Relationship Id="rId24" Type="http://schemas.openxmlformats.org/officeDocument/2006/relationships/customXml" Target="../ink/ink26.xml"/><Relationship Id="rId5" Type="http://schemas.openxmlformats.org/officeDocument/2006/relationships/image" Target="../media/image500.png"/><Relationship Id="rId15" Type="http://schemas.openxmlformats.org/officeDocument/2006/relationships/image" Target="../media/image55.png"/><Relationship Id="rId23" Type="http://schemas.openxmlformats.org/officeDocument/2006/relationships/customXml" Target="../ink/ink25.xml"/><Relationship Id="rId10" Type="http://schemas.openxmlformats.org/officeDocument/2006/relationships/customXml" Target="../ink/ink18.xml"/><Relationship Id="rId19" Type="http://schemas.openxmlformats.org/officeDocument/2006/relationships/image" Target="../media/image57.png"/><Relationship Id="rId4" Type="http://schemas.openxmlformats.org/officeDocument/2006/relationships/customXml" Target="../ink/ink15.xml"/><Relationship Id="rId9" Type="http://schemas.openxmlformats.org/officeDocument/2006/relationships/image" Target="../media/image52.png"/><Relationship Id="rId14" Type="http://schemas.openxmlformats.org/officeDocument/2006/relationships/customXml" Target="../ink/ink20.xml"/><Relationship Id="rId22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customXml" Target="../ink/ink28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customXml" Target="../ink/ink29.xml"/><Relationship Id="rId7" Type="http://schemas.openxmlformats.org/officeDocument/2006/relationships/customXml" Target="../ink/ink31.xml"/><Relationship Id="rId12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customXml" Target="../ink/ink33.xml"/><Relationship Id="rId5" Type="http://schemas.openxmlformats.org/officeDocument/2006/relationships/customXml" Target="../ink/ink30.xml"/><Relationship Id="rId10" Type="http://schemas.openxmlformats.org/officeDocument/2006/relationships/image" Target="../media/image67.png"/><Relationship Id="rId4" Type="http://schemas.openxmlformats.org/officeDocument/2006/relationships/image" Target="../media/image56.png"/><Relationship Id="rId9" Type="http://schemas.openxmlformats.org/officeDocument/2006/relationships/customXml" Target="../ink/ink3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customXml" Target="../ink/ink35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customXml" Target="../ink/ink36.xml"/><Relationship Id="rId7" Type="http://schemas.openxmlformats.org/officeDocument/2006/relationships/customXml" Target="../ink/ink38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11" Type="http://schemas.openxmlformats.org/officeDocument/2006/relationships/image" Target="../media/image730.png"/><Relationship Id="rId5" Type="http://schemas.openxmlformats.org/officeDocument/2006/relationships/customXml" Target="../ink/ink37.xml"/><Relationship Id="rId10" Type="http://schemas.openxmlformats.org/officeDocument/2006/relationships/customXml" Target="../ink/ink39.xml"/><Relationship Id="rId4" Type="http://schemas.openxmlformats.org/officeDocument/2006/relationships/image" Target="../media/image710.png"/><Relationship Id="rId9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sv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svg"/><Relationship Id="rId4" Type="http://schemas.openxmlformats.org/officeDocument/2006/relationships/image" Target="../media/image88.svg"/><Relationship Id="rId9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4.png"/><Relationship Id="rId18" Type="http://schemas.openxmlformats.org/officeDocument/2006/relationships/image" Target="../media/image34.png"/><Relationship Id="rId3" Type="http://schemas.openxmlformats.org/officeDocument/2006/relationships/image" Target="../media/image10.svg"/><Relationship Id="rId21" Type="http://schemas.openxmlformats.org/officeDocument/2006/relationships/customXml" Target="../ink/ink6.xml"/><Relationship Id="rId12" Type="http://schemas.openxmlformats.org/officeDocument/2006/relationships/image" Target="../media/image13.tiff"/><Relationship Id="rId17" Type="http://schemas.openxmlformats.org/officeDocument/2006/relationships/customXml" Target="../ink/ink4.xml"/><Relationship Id="rId2" Type="http://schemas.openxmlformats.org/officeDocument/2006/relationships/image" Target="../media/image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customXml" Target="../ink/ink3.xml"/><Relationship Id="rId23" Type="http://schemas.openxmlformats.org/officeDocument/2006/relationships/image" Target="../media/image15.tiff"/><Relationship Id="rId10" Type="http://schemas.openxmlformats.org/officeDocument/2006/relationships/image" Target="../media/image291.png"/><Relationship Id="rId19" Type="http://schemas.openxmlformats.org/officeDocument/2006/relationships/customXml" Target="../ink/ink5.xml"/><Relationship Id="rId4" Type="http://schemas.openxmlformats.org/officeDocument/2006/relationships/image" Target="../media/image11.png"/><Relationship Id="rId9" Type="http://schemas.openxmlformats.org/officeDocument/2006/relationships/customXml" Target="../ink/ink2.xml"/><Relationship Id="rId14" Type="http://schemas.microsoft.com/office/2007/relationships/hdphoto" Target="../media/hdphoto2.wdp"/><Relationship Id="rId22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99.png"/><Relationship Id="rId3" Type="http://schemas.openxmlformats.org/officeDocument/2006/relationships/image" Target="../media/image87.png"/><Relationship Id="rId7" Type="http://schemas.openxmlformats.org/officeDocument/2006/relationships/image" Target="../media/image93.png"/><Relationship Id="rId12" Type="http://schemas.openxmlformats.org/officeDocument/2006/relationships/image" Target="../media/image98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svg"/><Relationship Id="rId11" Type="http://schemas.openxmlformats.org/officeDocument/2006/relationships/image" Target="../media/image97.png"/><Relationship Id="rId5" Type="http://schemas.openxmlformats.org/officeDocument/2006/relationships/image" Target="../media/image89.png"/><Relationship Id="rId10" Type="http://schemas.openxmlformats.org/officeDocument/2006/relationships/image" Target="../media/image96.svg"/><Relationship Id="rId4" Type="http://schemas.openxmlformats.org/officeDocument/2006/relationships/image" Target="../media/image88.svg"/><Relationship Id="rId9" Type="http://schemas.openxmlformats.org/officeDocument/2006/relationships/image" Target="../media/image95.png"/><Relationship Id="rId14" Type="http://schemas.openxmlformats.org/officeDocument/2006/relationships/image" Target="../media/image10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96.svg"/><Relationship Id="rId3" Type="http://schemas.openxmlformats.org/officeDocument/2006/relationships/image" Target="../media/image86.png"/><Relationship Id="rId7" Type="http://schemas.openxmlformats.org/officeDocument/2006/relationships/image" Target="../media/image90.svg"/><Relationship Id="rId12" Type="http://schemas.openxmlformats.org/officeDocument/2006/relationships/image" Target="../media/image9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5" Type="http://schemas.openxmlformats.org/officeDocument/2006/relationships/image" Target="../media/image88.sv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05.svg"/><Relationship Id="rId3" Type="http://schemas.openxmlformats.org/officeDocument/2006/relationships/image" Target="../media/image86.png"/><Relationship Id="rId7" Type="http://schemas.openxmlformats.org/officeDocument/2006/relationships/image" Target="../media/image90.svg"/><Relationship Id="rId12" Type="http://schemas.openxmlformats.org/officeDocument/2006/relationships/image" Target="../media/image10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103.svg"/><Relationship Id="rId5" Type="http://schemas.openxmlformats.org/officeDocument/2006/relationships/image" Target="../media/image88.svg"/><Relationship Id="rId15" Type="http://schemas.openxmlformats.org/officeDocument/2006/relationships/image" Target="../media/image100.svg"/><Relationship Id="rId10" Type="http://schemas.openxmlformats.org/officeDocument/2006/relationships/image" Target="../media/image102.pn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05.svg"/><Relationship Id="rId3" Type="http://schemas.openxmlformats.org/officeDocument/2006/relationships/image" Target="../media/image86.png"/><Relationship Id="rId7" Type="http://schemas.openxmlformats.org/officeDocument/2006/relationships/image" Target="../media/image90.svg"/><Relationship Id="rId12" Type="http://schemas.openxmlformats.org/officeDocument/2006/relationships/image" Target="../media/image10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103.svg"/><Relationship Id="rId5" Type="http://schemas.openxmlformats.org/officeDocument/2006/relationships/image" Target="../media/image88.svg"/><Relationship Id="rId15" Type="http://schemas.openxmlformats.org/officeDocument/2006/relationships/image" Target="../media/image100.svg"/><Relationship Id="rId10" Type="http://schemas.openxmlformats.org/officeDocument/2006/relationships/image" Target="../media/image102.pn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05.svg"/><Relationship Id="rId3" Type="http://schemas.openxmlformats.org/officeDocument/2006/relationships/image" Target="../media/image86.png"/><Relationship Id="rId7" Type="http://schemas.openxmlformats.org/officeDocument/2006/relationships/image" Target="../media/image90.svg"/><Relationship Id="rId12" Type="http://schemas.openxmlformats.org/officeDocument/2006/relationships/image" Target="../media/image10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103.svg"/><Relationship Id="rId5" Type="http://schemas.openxmlformats.org/officeDocument/2006/relationships/image" Target="../media/image88.svg"/><Relationship Id="rId15" Type="http://schemas.openxmlformats.org/officeDocument/2006/relationships/image" Target="../media/image100.svg"/><Relationship Id="rId10" Type="http://schemas.openxmlformats.org/officeDocument/2006/relationships/image" Target="../media/image102.pn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6.png"/><Relationship Id="rId7" Type="http://schemas.openxmlformats.org/officeDocument/2006/relationships/image" Target="../media/image103.svg"/><Relationship Id="rId12" Type="http://schemas.openxmlformats.org/officeDocument/2006/relationships/image" Target="../media/image106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0.svg"/><Relationship Id="rId5" Type="http://schemas.openxmlformats.org/officeDocument/2006/relationships/image" Target="../media/image92.svg"/><Relationship Id="rId10" Type="http://schemas.openxmlformats.org/officeDocument/2006/relationships/image" Target="../media/image99.png"/><Relationship Id="rId4" Type="http://schemas.openxmlformats.org/officeDocument/2006/relationships/image" Target="../media/image91.png"/><Relationship Id="rId9" Type="http://schemas.openxmlformats.org/officeDocument/2006/relationships/image" Target="../media/image105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microsoft.com/office/2007/relationships/hdphoto" Target="../media/hdphoto3.wdp"/><Relationship Id="rId7" Type="http://schemas.openxmlformats.org/officeDocument/2006/relationships/image" Target="../media/image114.emf"/><Relationship Id="rId12" Type="http://schemas.microsoft.com/office/2007/relationships/hdphoto" Target="../media/hdphoto6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microsoft.com/office/2007/relationships/hdphoto" Target="../media/hdphoto5.wdp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microsoft.com/office/2007/relationships/hdphoto" Target="../media/hdphoto4.wdp"/><Relationship Id="rId9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emf"/><Relationship Id="rId5" Type="http://schemas.openxmlformats.org/officeDocument/2006/relationships/image" Target="../media/image115.png"/><Relationship Id="rId4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0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0.png"/><Relationship Id="rId5" Type="http://schemas.openxmlformats.org/officeDocument/2006/relationships/customXml" Target="../ink/ink41.xml"/><Relationship Id="rId4" Type="http://schemas.openxmlformats.org/officeDocument/2006/relationships/image" Target="../media/image10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0.png"/><Relationship Id="rId5" Type="http://schemas.openxmlformats.org/officeDocument/2006/relationships/customXml" Target="../ink/ink43.xml"/><Relationship Id="rId4" Type="http://schemas.openxmlformats.org/officeDocument/2006/relationships/image" Target="../media/image109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customXml" Target="../ink/ink8.xml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6.xml"/><Relationship Id="rId13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1.png"/><Relationship Id="rId12" Type="http://schemas.openxmlformats.org/officeDocument/2006/relationships/customXml" Target="../ink/ink48.xm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45.xml"/><Relationship Id="rId11" Type="http://schemas.openxmlformats.org/officeDocument/2006/relationships/image" Target="../media/image133.png"/><Relationship Id="rId5" Type="http://schemas.openxmlformats.org/officeDocument/2006/relationships/image" Target="../media/image130.png"/><Relationship Id="rId15" Type="http://schemas.openxmlformats.org/officeDocument/2006/relationships/image" Target="../media/image135.png"/><Relationship Id="rId10" Type="http://schemas.openxmlformats.org/officeDocument/2006/relationships/customXml" Target="../ink/ink47.xml"/><Relationship Id="rId4" Type="http://schemas.openxmlformats.org/officeDocument/2006/relationships/customXml" Target="../ink/ink44.xml"/><Relationship Id="rId9" Type="http://schemas.openxmlformats.org/officeDocument/2006/relationships/image" Target="../media/image132.png"/><Relationship Id="rId14" Type="http://schemas.openxmlformats.org/officeDocument/2006/relationships/customXml" Target="../ink/ink4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0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customXml" Target="../ink/ink51.xml"/><Relationship Id="rId4" Type="http://schemas.openxmlformats.org/officeDocument/2006/relationships/image" Target="../media/image13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32.png"/><Relationship Id="rId7" Type="http://schemas.openxmlformats.org/officeDocument/2006/relationships/customXml" Target="../ink/ink53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customXml" Target="../ink/ink52.xml"/><Relationship Id="rId4" Type="http://schemas.openxmlformats.org/officeDocument/2006/relationships/image" Target="../media/image142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380.png"/><Relationship Id="rId3" Type="http://schemas.microsoft.com/office/2007/relationships/hdphoto" Target="../media/hdphoto8.wdp"/><Relationship Id="rId7" Type="http://schemas.openxmlformats.org/officeDocument/2006/relationships/image" Target="../media/image146.png"/><Relationship Id="rId12" Type="http://schemas.openxmlformats.org/officeDocument/2006/relationships/customXml" Target="../ink/ink55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370.png"/><Relationship Id="rId5" Type="http://schemas.openxmlformats.org/officeDocument/2006/relationships/image" Target="../media/image141.png"/><Relationship Id="rId4" Type="http://schemas.openxmlformats.org/officeDocument/2006/relationships/image" Target="../media/image144.png"/><Relationship Id="rId9" Type="http://schemas.openxmlformats.org/officeDocument/2006/relationships/customXml" Target="../ink/ink54.xml"/><Relationship Id="rId1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380.png"/><Relationship Id="rId3" Type="http://schemas.microsoft.com/office/2007/relationships/hdphoto" Target="../media/hdphoto9.wdp"/><Relationship Id="rId7" Type="http://schemas.openxmlformats.org/officeDocument/2006/relationships/image" Target="../media/image146.png"/><Relationship Id="rId12" Type="http://schemas.openxmlformats.org/officeDocument/2006/relationships/customXml" Target="../ink/ink57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370.png"/><Relationship Id="rId5" Type="http://schemas.openxmlformats.org/officeDocument/2006/relationships/image" Target="../media/image141.png"/><Relationship Id="rId4" Type="http://schemas.openxmlformats.org/officeDocument/2006/relationships/image" Target="../media/image144.png"/><Relationship Id="rId9" Type="http://schemas.openxmlformats.org/officeDocument/2006/relationships/customXml" Target="../ink/ink56.xml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customXml" Target="../ink/ink9.xml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customXml" Target="../ink/ink10.xml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81EC1-E2C4-BE41-B86A-1C257788F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6493" y="1559768"/>
            <a:ext cx="2978281" cy="313537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DATA POISONING</a:t>
            </a:r>
            <a:br>
              <a:rPr lang="en-US" sz="4400" dirty="0">
                <a:solidFill>
                  <a:schemeClr val="bg1"/>
                </a:solidFill>
              </a:rPr>
            </a:b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Vitaly Shmatikov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-up of a person's face&#10;&#10;AI-generated content may be incorrect.">
            <a:extLst>
              <a:ext uri="{FF2B5EF4-FFF2-40B4-BE49-F238E27FC236}">
                <a16:creationId xmlns:a16="http://schemas.microsoft.com/office/drawing/2014/main" id="{1158568A-AE1E-4A60-8F8F-2FE20EE859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7" r="737"/>
          <a:stretch/>
        </p:blipFill>
        <p:spPr>
          <a:xfrm>
            <a:off x="5706368" y="645106"/>
            <a:ext cx="5482641" cy="5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89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>
            <a:extLst>
              <a:ext uri="{FF2B5EF4-FFF2-40B4-BE49-F238E27FC236}">
                <a16:creationId xmlns:a16="http://schemas.microsoft.com/office/drawing/2014/main" id="{611C92BB-95E1-6349-A3D9-16F01DE45F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Electronic Code Book (ECB) Mode</a:t>
            </a:r>
          </a:p>
        </p:txBody>
      </p:sp>
      <p:sp>
        <p:nvSpPr>
          <p:cNvPr id="1093635" name="Rectangle 3">
            <a:extLst>
              <a:ext uri="{FF2B5EF4-FFF2-40B4-BE49-F238E27FC236}">
                <a16:creationId xmlns:a16="http://schemas.microsoft.com/office/drawing/2014/main" id="{84FF5280-8C1B-9940-810C-74333DDC36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5257800"/>
            <a:ext cx="5903913" cy="114740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Split message into 128-bit or 256-bit blocks</a:t>
            </a:r>
          </a:p>
          <a:p>
            <a:pPr marL="0" indent="0">
              <a:buNone/>
            </a:pPr>
            <a:r>
              <a:rPr lang="en-US" altLang="en-US" sz="2400" dirty="0"/>
              <a:t>Encrypt each block individually</a:t>
            </a:r>
          </a:p>
        </p:txBody>
      </p:sp>
      <p:sp>
        <p:nvSpPr>
          <p:cNvPr id="22533" name="Rectangle 4">
            <a:extLst>
              <a:ext uri="{FF2B5EF4-FFF2-40B4-BE49-F238E27FC236}">
                <a16:creationId xmlns:a16="http://schemas.microsoft.com/office/drawing/2014/main" id="{72E1DB30-B7A9-5C43-A52A-E2BCE039E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057400"/>
            <a:ext cx="13716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22534" name="Rectangle 5">
            <a:extLst>
              <a:ext uri="{FF2B5EF4-FFF2-40B4-BE49-F238E27FC236}">
                <a16:creationId xmlns:a16="http://schemas.microsoft.com/office/drawing/2014/main" id="{341A49A9-BC8B-1B46-ABBA-B15805EB3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057400"/>
            <a:ext cx="13716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22535" name="Rectangle 6">
            <a:extLst>
              <a:ext uri="{FF2B5EF4-FFF2-40B4-BE49-F238E27FC236}">
                <a16:creationId xmlns:a16="http://schemas.microsoft.com/office/drawing/2014/main" id="{C9AD8F11-FB33-274A-BF55-D7EB29246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057400"/>
            <a:ext cx="13716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22536" name="Rectangle 7">
            <a:extLst>
              <a:ext uri="{FF2B5EF4-FFF2-40B4-BE49-F238E27FC236}">
                <a16:creationId xmlns:a16="http://schemas.microsoft.com/office/drawing/2014/main" id="{55DBC807-7380-9D4C-9EBD-BF6CE01EC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057400"/>
            <a:ext cx="13716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22537" name="Rectangle 8">
            <a:extLst>
              <a:ext uri="{FF2B5EF4-FFF2-40B4-BE49-F238E27FC236}">
                <a16:creationId xmlns:a16="http://schemas.microsoft.com/office/drawing/2014/main" id="{5B7F75F9-97E1-4044-9059-BB8A99784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057400"/>
            <a:ext cx="13716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22538" name="Rectangle 9" descr="30%">
            <a:extLst>
              <a:ext uri="{FF2B5EF4-FFF2-40B4-BE49-F238E27FC236}">
                <a16:creationId xmlns:a16="http://schemas.microsoft.com/office/drawing/2014/main" id="{28C97EB6-5B34-1948-8018-DCCBB6E19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4191000"/>
            <a:ext cx="1371600" cy="457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22539" name="Rectangle 10" descr="30%">
            <a:extLst>
              <a:ext uri="{FF2B5EF4-FFF2-40B4-BE49-F238E27FC236}">
                <a16:creationId xmlns:a16="http://schemas.microsoft.com/office/drawing/2014/main" id="{66CAE3BD-A66B-7A46-B9C0-87CC8EC62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1371600" cy="457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22540" name="Rectangle 11" descr="30%">
            <a:extLst>
              <a:ext uri="{FF2B5EF4-FFF2-40B4-BE49-F238E27FC236}">
                <a16:creationId xmlns:a16="http://schemas.microsoft.com/office/drawing/2014/main" id="{E096FCF8-C853-4547-A7E0-3E0134008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191000"/>
            <a:ext cx="1371600" cy="457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22541" name="Rectangle 12" descr="30%">
            <a:extLst>
              <a:ext uri="{FF2B5EF4-FFF2-40B4-BE49-F238E27FC236}">
                <a16:creationId xmlns:a16="http://schemas.microsoft.com/office/drawing/2014/main" id="{BCB66B60-9B4D-E643-9102-D8D6D83FD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191000"/>
            <a:ext cx="1371600" cy="457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22542" name="Rectangle 13" descr="30%">
            <a:extLst>
              <a:ext uri="{FF2B5EF4-FFF2-40B4-BE49-F238E27FC236}">
                <a16:creationId xmlns:a16="http://schemas.microsoft.com/office/drawing/2014/main" id="{492FB830-EA7A-C14B-8A9A-27E42FED9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4191000"/>
            <a:ext cx="1371600" cy="457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22543" name="Text Box 14">
            <a:extLst>
              <a:ext uri="{FF2B5EF4-FFF2-40B4-BE49-F238E27FC236}">
                <a16:creationId xmlns:a16="http://schemas.microsoft.com/office/drawing/2014/main" id="{88B79549-E201-CC47-965C-E70F51F34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752601"/>
            <a:ext cx="2057400" cy="461665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+mn-lt"/>
              </a:rPr>
              <a:t>plaintext</a:t>
            </a:r>
          </a:p>
        </p:txBody>
      </p:sp>
      <p:sp>
        <p:nvSpPr>
          <p:cNvPr id="22544" name="Text Box 15">
            <a:extLst>
              <a:ext uri="{FF2B5EF4-FFF2-40B4-BE49-F238E27FC236}">
                <a16:creationId xmlns:a16="http://schemas.microsoft.com/office/drawing/2014/main" id="{F8C1A538-6CE4-D44D-A1E9-12F2C57DA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419601"/>
            <a:ext cx="1446230" cy="461665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+mn-lt"/>
              </a:rPr>
              <a:t>ciphertext</a:t>
            </a:r>
          </a:p>
        </p:txBody>
      </p:sp>
      <p:sp>
        <p:nvSpPr>
          <p:cNvPr id="22545" name="Rectangle 16">
            <a:extLst>
              <a:ext uri="{FF2B5EF4-FFF2-40B4-BE49-F238E27FC236}">
                <a16:creationId xmlns:a16="http://schemas.microsoft.com/office/drawing/2014/main" id="{3D3B9E18-1571-D743-9C57-2C12EE983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895600"/>
            <a:ext cx="1219200" cy="8382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+mn-lt"/>
              </a:rPr>
              <a:t>block</a:t>
            </a:r>
          </a:p>
          <a:p>
            <a:pPr algn="ctr"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+mn-lt"/>
              </a:rPr>
              <a:t>cipher</a:t>
            </a:r>
          </a:p>
        </p:txBody>
      </p:sp>
      <p:sp>
        <p:nvSpPr>
          <p:cNvPr id="22546" name="Line 17">
            <a:extLst>
              <a:ext uri="{FF2B5EF4-FFF2-40B4-BE49-F238E27FC236}">
                <a16:creationId xmlns:a16="http://schemas.microsoft.com/office/drawing/2014/main" id="{955723DF-62A1-434C-AE07-45542A2B60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5146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Line 18">
            <a:extLst>
              <a:ext uri="{FF2B5EF4-FFF2-40B4-BE49-F238E27FC236}">
                <a16:creationId xmlns:a16="http://schemas.microsoft.com/office/drawing/2014/main" id="{C842DB79-22E0-9648-BF81-01F80E133C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3733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Rectangle 19">
            <a:extLst>
              <a:ext uri="{FF2B5EF4-FFF2-40B4-BE49-F238E27FC236}">
                <a16:creationId xmlns:a16="http://schemas.microsoft.com/office/drawing/2014/main" id="{9382D6D9-6FCE-C847-96A8-9190ED1EF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895600"/>
            <a:ext cx="1219200" cy="8382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+mn-lt"/>
              </a:rPr>
              <a:t>block</a:t>
            </a:r>
          </a:p>
          <a:p>
            <a:pPr algn="ctr"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+mn-lt"/>
              </a:rPr>
              <a:t>cipher</a:t>
            </a:r>
          </a:p>
        </p:txBody>
      </p:sp>
      <p:sp>
        <p:nvSpPr>
          <p:cNvPr id="22549" name="Line 20">
            <a:extLst>
              <a:ext uri="{FF2B5EF4-FFF2-40B4-BE49-F238E27FC236}">
                <a16:creationId xmlns:a16="http://schemas.microsoft.com/office/drawing/2014/main" id="{F97E612F-3344-DE4F-B971-456710C4F4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25146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0" name="Line 21">
            <a:extLst>
              <a:ext uri="{FF2B5EF4-FFF2-40B4-BE49-F238E27FC236}">
                <a16:creationId xmlns:a16="http://schemas.microsoft.com/office/drawing/2014/main" id="{8BB8D29A-68B2-2C49-8114-4152F01F25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3733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Rectangle 22">
            <a:extLst>
              <a:ext uri="{FF2B5EF4-FFF2-40B4-BE49-F238E27FC236}">
                <a16:creationId xmlns:a16="http://schemas.microsoft.com/office/drawing/2014/main" id="{1AF2FA0F-7EBA-ED4E-B94A-045980E8E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895600"/>
            <a:ext cx="1219200" cy="8382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+mn-lt"/>
              </a:rPr>
              <a:t>block</a:t>
            </a:r>
          </a:p>
          <a:p>
            <a:pPr algn="ctr"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+mn-lt"/>
              </a:rPr>
              <a:t>cipher</a:t>
            </a:r>
          </a:p>
        </p:txBody>
      </p:sp>
      <p:sp>
        <p:nvSpPr>
          <p:cNvPr id="22552" name="Line 23">
            <a:extLst>
              <a:ext uri="{FF2B5EF4-FFF2-40B4-BE49-F238E27FC236}">
                <a16:creationId xmlns:a16="http://schemas.microsoft.com/office/drawing/2014/main" id="{B786AE89-1C04-1840-95DC-D4C6027A3AC9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25146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Line 24">
            <a:extLst>
              <a:ext uri="{FF2B5EF4-FFF2-40B4-BE49-F238E27FC236}">
                <a16:creationId xmlns:a16="http://schemas.microsoft.com/office/drawing/2014/main" id="{C3145874-8FED-414C-B9AF-F83D7DD939A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733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4" name="Rectangle 25">
            <a:extLst>
              <a:ext uri="{FF2B5EF4-FFF2-40B4-BE49-F238E27FC236}">
                <a16:creationId xmlns:a16="http://schemas.microsoft.com/office/drawing/2014/main" id="{1F59576F-8A6B-FE4D-B452-890E7AC26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895600"/>
            <a:ext cx="1219200" cy="8382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+mn-lt"/>
              </a:rPr>
              <a:t>block</a:t>
            </a:r>
          </a:p>
          <a:p>
            <a:pPr algn="ctr"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+mn-lt"/>
              </a:rPr>
              <a:t>cipher</a:t>
            </a:r>
          </a:p>
        </p:txBody>
      </p:sp>
      <p:sp>
        <p:nvSpPr>
          <p:cNvPr id="22555" name="Line 26">
            <a:extLst>
              <a:ext uri="{FF2B5EF4-FFF2-40B4-BE49-F238E27FC236}">
                <a16:creationId xmlns:a16="http://schemas.microsoft.com/office/drawing/2014/main" id="{16656A97-A90A-3245-8D65-552459FBE93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25146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Line 27">
            <a:extLst>
              <a:ext uri="{FF2B5EF4-FFF2-40B4-BE49-F238E27FC236}">
                <a16:creationId xmlns:a16="http://schemas.microsoft.com/office/drawing/2014/main" id="{78DA98F0-C058-854A-8015-7DABCBCF638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3733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Rectangle 28">
            <a:extLst>
              <a:ext uri="{FF2B5EF4-FFF2-40B4-BE49-F238E27FC236}">
                <a16:creationId xmlns:a16="http://schemas.microsoft.com/office/drawing/2014/main" id="{94B4C909-E888-E84D-948E-F0B2DFE47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2895600"/>
            <a:ext cx="1219200" cy="8382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+mn-lt"/>
              </a:rPr>
              <a:t>block</a:t>
            </a:r>
          </a:p>
          <a:p>
            <a:pPr algn="ctr"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+mn-lt"/>
              </a:rPr>
              <a:t>cipher</a:t>
            </a:r>
          </a:p>
        </p:txBody>
      </p:sp>
      <p:sp>
        <p:nvSpPr>
          <p:cNvPr id="22558" name="Line 29">
            <a:extLst>
              <a:ext uri="{FF2B5EF4-FFF2-40B4-BE49-F238E27FC236}">
                <a16:creationId xmlns:a16="http://schemas.microsoft.com/office/drawing/2014/main" id="{C6621540-5CB1-3E49-9BE3-D5473F9A75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25146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9" name="Line 30">
            <a:extLst>
              <a:ext uri="{FF2B5EF4-FFF2-40B4-BE49-F238E27FC236}">
                <a16:creationId xmlns:a16="http://schemas.microsoft.com/office/drawing/2014/main" id="{462FE17E-7D2A-9342-AFCF-3A0FE10D98D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3733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0" name="TextBox 31">
            <a:extLst>
              <a:ext uri="{FF2B5EF4-FFF2-40B4-BE49-F238E27FC236}">
                <a16:creationId xmlns:a16="http://schemas.microsoft.com/office/drawing/2014/main" id="{5D82B23E-FBEE-EC47-BC06-868F58BE3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495550"/>
            <a:ext cx="5453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+mn-lt"/>
              </a:rPr>
              <a:t>key</a:t>
            </a:r>
          </a:p>
        </p:txBody>
      </p:sp>
      <p:sp>
        <p:nvSpPr>
          <p:cNvPr id="22561" name="Line 17">
            <a:extLst>
              <a:ext uri="{FF2B5EF4-FFF2-40B4-BE49-F238E27FC236}">
                <a16:creationId xmlns:a16="http://schemas.microsoft.com/office/drawing/2014/main" id="{806FFEAB-8405-1C4D-B38B-1687C099FA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2800" y="2819400"/>
            <a:ext cx="152400" cy="228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2" name="TextBox 33">
            <a:extLst>
              <a:ext uri="{FF2B5EF4-FFF2-40B4-BE49-F238E27FC236}">
                <a16:creationId xmlns:a16="http://schemas.microsoft.com/office/drawing/2014/main" id="{FBF7A46C-EBC9-7641-96AA-EC699B5D9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514" y="2495550"/>
            <a:ext cx="5453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+mn-lt"/>
              </a:rPr>
              <a:t>key</a:t>
            </a:r>
          </a:p>
        </p:txBody>
      </p:sp>
      <p:sp>
        <p:nvSpPr>
          <p:cNvPr id="22563" name="Line 17">
            <a:extLst>
              <a:ext uri="{FF2B5EF4-FFF2-40B4-BE49-F238E27FC236}">
                <a16:creationId xmlns:a16="http://schemas.microsoft.com/office/drawing/2014/main" id="{61CBABEE-ABE8-164C-B2F7-B79029A3BD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13313" y="2838450"/>
            <a:ext cx="152400" cy="228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4" name="TextBox 35">
            <a:extLst>
              <a:ext uri="{FF2B5EF4-FFF2-40B4-BE49-F238E27FC236}">
                <a16:creationId xmlns:a16="http://schemas.microsoft.com/office/drawing/2014/main" id="{CC07BE5A-E61E-B04C-8D3D-DF5AF1A5F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495550"/>
            <a:ext cx="5453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+mn-lt"/>
              </a:rPr>
              <a:t>key</a:t>
            </a:r>
          </a:p>
        </p:txBody>
      </p:sp>
      <p:sp>
        <p:nvSpPr>
          <p:cNvPr id="22565" name="Line 17">
            <a:extLst>
              <a:ext uri="{FF2B5EF4-FFF2-40B4-BE49-F238E27FC236}">
                <a16:creationId xmlns:a16="http://schemas.microsoft.com/office/drawing/2014/main" id="{4260E724-3C4E-AF4A-B400-C3DF14FC10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2819400"/>
            <a:ext cx="152400" cy="228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6" name="TextBox 37">
            <a:extLst>
              <a:ext uri="{FF2B5EF4-FFF2-40B4-BE49-F238E27FC236}">
                <a16:creationId xmlns:a16="http://schemas.microsoft.com/office/drawing/2014/main" id="{AE70E7F1-F6F7-4D49-8C55-5E3964BDD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314" y="2495550"/>
            <a:ext cx="5453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+mn-lt"/>
              </a:rPr>
              <a:t>key</a:t>
            </a:r>
          </a:p>
        </p:txBody>
      </p:sp>
      <p:sp>
        <p:nvSpPr>
          <p:cNvPr id="22567" name="Line 17">
            <a:extLst>
              <a:ext uri="{FF2B5EF4-FFF2-40B4-BE49-F238E27FC236}">
                <a16:creationId xmlns:a16="http://schemas.microsoft.com/office/drawing/2014/main" id="{2251510E-156F-C141-AA6C-0B7114943C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85113" y="2838450"/>
            <a:ext cx="152400" cy="228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8" name="TextBox 39">
            <a:extLst>
              <a:ext uri="{FF2B5EF4-FFF2-40B4-BE49-F238E27FC236}">
                <a16:creationId xmlns:a16="http://schemas.microsoft.com/office/drawing/2014/main" id="{AC429091-BE0D-5048-A0FC-E9C732A4F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2495550"/>
            <a:ext cx="5453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+mn-lt"/>
              </a:rPr>
              <a:t>key</a:t>
            </a:r>
          </a:p>
        </p:txBody>
      </p:sp>
      <p:sp>
        <p:nvSpPr>
          <p:cNvPr id="22569" name="Line 17">
            <a:extLst>
              <a:ext uri="{FF2B5EF4-FFF2-40B4-BE49-F238E27FC236}">
                <a16:creationId xmlns:a16="http://schemas.microsoft.com/office/drawing/2014/main" id="{BDE4FFAD-5ABA-0B46-A566-22B6C2572B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72600" y="2838450"/>
            <a:ext cx="152400" cy="228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AC2E28-EAA3-C34E-CB89-1AAC305EDB3C}"/>
              </a:ext>
            </a:extLst>
          </p:cNvPr>
          <p:cNvSpPr txBox="1"/>
          <p:nvPr/>
        </p:nvSpPr>
        <p:spPr>
          <a:xfrm>
            <a:off x="8118561" y="5620374"/>
            <a:ext cx="2741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identical plaintext blocks =</a:t>
            </a:r>
          </a:p>
          <a:p>
            <a:r>
              <a:rPr lang="en-US" dirty="0"/>
              <a:t>identical ciphertexts</a:t>
            </a:r>
          </a:p>
        </p:txBody>
      </p:sp>
    </p:spTree>
    <p:extLst>
      <p:ext uri="{BB962C8B-B14F-4D97-AF65-F5344CB8AC3E}">
        <p14:creationId xmlns:p14="http://schemas.microsoft.com/office/powerpoint/2010/main" val="3296626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AutoShape 8">
            <a:extLst>
              <a:ext uri="{FF2B5EF4-FFF2-40B4-BE49-F238E27FC236}">
                <a16:creationId xmlns:a16="http://schemas.microsoft.com/office/drawing/2014/main" id="{738B2536-3E0B-1048-96F4-FAA98782C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0" y="3381083"/>
            <a:ext cx="1866900" cy="510183"/>
          </a:xfrm>
          <a:prstGeom prst="rightArrow">
            <a:avLst>
              <a:gd name="adj1" fmla="val 60000"/>
              <a:gd name="adj2" fmla="val 11271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endParaRPr lang="en-US" altLang="en-US" sz="2000">
              <a:solidFill>
                <a:schemeClr val="tx1"/>
              </a:solidFill>
            </a:endParaRPr>
          </a:p>
        </p:txBody>
      </p:sp>
      <p:pic>
        <p:nvPicPr>
          <p:cNvPr id="23559" name="Picture 14" descr="tux2">
            <a:extLst>
              <a:ext uri="{FF2B5EF4-FFF2-40B4-BE49-F238E27FC236}">
                <a16:creationId xmlns:a16="http://schemas.microsoft.com/office/drawing/2014/main" id="{0750ADDF-0D92-214B-81D6-F15481189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52394"/>
            <a:ext cx="2489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15">
            <a:extLst>
              <a:ext uri="{FF2B5EF4-FFF2-40B4-BE49-F238E27FC236}">
                <a16:creationId xmlns:a16="http://schemas.microsoft.com/office/drawing/2014/main" id="{99B8D77C-2F6C-1C4F-82DA-7B5640DAB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1" y="3900195"/>
            <a:ext cx="230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Encrypt in ECB mode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BE416C-7528-794C-8603-831DDBFB7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ECB Mode Leaks Information!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7A1DDD2E-785F-3240-B1D6-0396FCD89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006601" y="2383483"/>
            <a:ext cx="2489200" cy="274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984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4B614-7F2F-AA12-A482-9958045BB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47578A-968F-8EAA-FD7F-73A2BD1A96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41721" y="1038615"/>
            <a:ext cx="6308557" cy="478077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2650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23A01-0C7C-C149-C65C-E7EBEDE83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634C9C-EF21-9569-5520-809D1FFC9E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6799" y="2014193"/>
            <a:ext cx="3966738" cy="2508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168290-681E-CA71-80C0-11F1E1AB96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14167" r="915" b="2083"/>
          <a:stretch>
            <a:fillRect/>
          </a:stretch>
        </p:blipFill>
        <p:spPr>
          <a:xfrm>
            <a:off x="2237368" y="2292350"/>
            <a:ext cx="1610732" cy="25527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596363-FBA1-4809-D6BD-3CF36BA020B8}"/>
              </a:ext>
            </a:extLst>
          </p:cNvPr>
          <p:cNvSpPr txBox="1"/>
          <p:nvPr/>
        </p:nvSpPr>
        <p:spPr>
          <a:xfrm>
            <a:off x="2794000" y="1955800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weights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C2F06A-E16B-DCB0-0056-DC266C8E1D24}"/>
              </a:ext>
            </a:extLst>
          </p:cNvPr>
          <p:cNvSpPr txBox="1"/>
          <p:nvPr/>
        </p:nvSpPr>
        <p:spPr>
          <a:xfrm>
            <a:off x="3556000" y="1955800"/>
            <a:ext cx="437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bias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E45520-D709-2943-35FA-06CD13CFF25E}"/>
              </a:ext>
            </a:extLst>
          </p:cNvPr>
          <p:cNvSpPr txBox="1"/>
          <p:nvPr/>
        </p:nvSpPr>
        <p:spPr>
          <a:xfrm>
            <a:off x="5502728" y="2057398"/>
            <a:ext cx="4553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 is chosen to minimize quadratic loss function on training data</a:t>
            </a:r>
          </a:p>
        </p:txBody>
      </p:sp>
      <p:pic>
        <p:nvPicPr>
          <p:cNvPr id="13" name="Picture 12" descr="A black line with black text&#10;&#10;AI-generated content may be incorrect.">
            <a:extLst>
              <a:ext uri="{FF2B5EF4-FFF2-40B4-BE49-F238E27FC236}">
                <a16:creationId xmlns:a16="http://schemas.microsoft.com/office/drawing/2014/main" id="{D43098BA-3E7B-3C50-8D96-CC954F44C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857" y="2912783"/>
            <a:ext cx="4486497" cy="8264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9983D7-BFD2-CCD8-45F4-0C84CDB08464}"/>
              </a:ext>
            </a:extLst>
          </p:cNvPr>
          <p:cNvSpPr txBox="1"/>
          <p:nvPr/>
        </p:nvSpPr>
        <p:spPr>
          <a:xfrm>
            <a:off x="5502728" y="3918856"/>
            <a:ext cx="145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 data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3F3EF7-20CD-8F4A-4AED-D202C0D300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551"/>
          <a:stretch>
            <a:fillRect/>
          </a:stretch>
        </p:blipFill>
        <p:spPr>
          <a:xfrm>
            <a:off x="5600146" y="4293032"/>
            <a:ext cx="1587500" cy="22756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F7A3F8E-DDC6-86B6-7E08-E99D169AB5DB}"/>
              </a:ext>
            </a:extLst>
          </p:cNvPr>
          <p:cNvGrpSpPr/>
          <p:nvPr/>
        </p:nvGrpSpPr>
        <p:grpSpPr>
          <a:xfrm>
            <a:off x="6045370" y="3439934"/>
            <a:ext cx="244800" cy="532440"/>
            <a:chOff x="6045370" y="3439934"/>
            <a:chExt cx="244800" cy="53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062FA5C-F6A3-366C-420E-9F68A97670D5}"/>
                    </a:ext>
                  </a:extLst>
                </p14:cNvPr>
                <p14:cNvContentPartPr/>
                <p14:nvPr/>
              </p14:nvContentPartPr>
              <p14:xfrm>
                <a:off x="6045370" y="3439934"/>
                <a:ext cx="85680" cy="532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062FA5C-F6A3-366C-420E-9F68A97670D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36370" y="3431294"/>
                  <a:ext cx="10332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5824216-3FD0-0BCD-27A9-92D57D5A8E05}"/>
                    </a:ext>
                  </a:extLst>
                </p14:cNvPr>
                <p14:cNvContentPartPr/>
                <p14:nvPr/>
              </p14:nvContentPartPr>
              <p14:xfrm>
                <a:off x="6133930" y="3469454"/>
                <a:ext cx="156240" cy="66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5824216-3FD0-0BCD-27A9-92D57D5A8E0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24930" y="3460454"/>
                  <a:ext cx="173880" cy="84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626EC7-F44A-911C-BEF8-A2C14F16B135}"/>
              </a:ext>
            </a:extLst>
          </p:cNvPr>
          <p:cNvSpPr txBox="1"/>
          <p:nvPr/>
        </p:nvSpPr>
        <p:spPr>
          <a:xfrm>
            <a:off x="8855528" y="3969655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Regularization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DCDDF4-F58A-B1AB-88DC-7DDBE462B908}"/>
              </a:ext>
            </a:extLst>
          </p:cNvPr>
          <p:cNvGrpSpPr/>
          <p:nvPr/>
        </p:nvGrpSpPr>
        <p:grpSpPr>
          <a:xfrm>
            <a:off x="9584434" y="3389135"/>
            <a:ext cx="244800" cy="532440"/>
            <a:chOff x="6045370" y="3439934"/>
            <a:chExt cx="244800" cy="53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A9E9E3E-4613-25B3-0DE7-C76DB3D0B306}"/>
                    </a:ext>
                  </a:extLst>
                </p14:cNvPr>
                <p14:cNvContentPartPr/>
                <p14:nvPr/>
              </p14:nvContentPartPr>
              <p14:xfrm>
                <a:off x="6045370" y="3439934"/>
                <a:ext cx="85680" cy="532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A9E9E3E-4613-25B3-0DE7-C76DB3D0B30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36730" y="3431294"/>
                  <a:ext cx="10332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2B26F0B-35CB-3F51-0A54-E423F5AAEE74}"/>
                    </a:ext>
                  </a:extLst>
                </p14:cNvPr>
                <p14:cNvContentPartPr/>
                <p14:nvPr/>
              </p14:nvContentPartPr>
              <p14:xfrm>
                <a:off x="6133930" y="3469454"/>
                <a:ext cx="156240" cy="666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2B26F0B-35CB-3F51-0A54-E423F5AAEE7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24930" y="3460454"/>
                  <a:ext cx="173880" cy="84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6" name="Picture 25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592AD35B-3EE9-127E-EFB2-06E584C28D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1565" y="4397927"/>
            <a:ext cx="3435338" cy="169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89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0795BEA-B7FB-8E4B-23DB-20443B051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56" y="1239172"/>
            <a:ext cx="5841887" cy="387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269BE1-8483-C8E1-8A89-51E5E117F946}"/>
              </a:ext>
            </a:extLst>
          </p:cNvPr>
          <p:cNvSpPr txBox="1"/>
          <p:nvPr/>
        </p:nvSpPr>
        <p:spPr>
          <a:xfrm>
            <a:off x="2571433" y="6131984"/>
            <a:ext cx="9620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https://</a:t>
            </a:r>
            <a:r>
              <a:rPr lang="en-US" sz="1600" i="1" dirty="0" err="1"/>
              <a:t>medium.com</a:t>
            </a:r>
            <a:r>
              <a:rPr lang="en-US" sz="1600" i="1" dirty="0"/>
              <a:t>/analytics-</a:t>
            </a:r>
            <a:r>
              <a:rPr lang="en-US" sz="1600" i="1" dirty="0" err="1"/>
              <a:t>vidhya</a:t>
            </a:r>
            <a:r>
              <a:rPr lang="en-US" sz="1600" i="1" dirty="0"/>
              <a:t>/in-laymans-terms-what-is-lasso-and-ridge-regression-54f9d6827b13</a:t>
            </a:r>
          </a:p>
        </p:txBody>
      </p:sp>
    </p:spTree>
    <p:extLst>
      <p:ext uri="{BB962C8B-B14F-4D97-AF65-F5344CB8AC3E}">
        <p14:creationId xmlns:p14="http://schemas.microsoft.com/office/powerpoint/2010/main" val="1348712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D4F0E-825D-F445-631F-F3C3FDB02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6DBEC-137F-6149-9BE8-8E1A5D8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Poisoning Regression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9D090A-B949-7C08-F965-F84373746A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6799" y="2014193"/>
            <a:ext cx="3966738" cy="25083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944E28-BAB1-D4E4-061B-9036B2854EB3}"/>
              </a:ext>
            </a:extLst>
          </p:cNvPr>
          <p:cNvSpPr txBox="1"/>
          <p:nvPr/>
        </p:nvSpPr>
        <p:spPr>
          <a:xfrm>
            <a:off x="1066799" y="4843807"/>
            <a:ext cx="4131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Add points to the training dataset so that the learned regression function f has </a:t>
            </a:r>
            <a:r>
              <a:rPr lang="en-US" sz="2000" dirty="0">
                <a:solidFill>
                  <a:srgbClr val="FF0000"/>
                </a:solidFill>
              </a:rPr>
              <a:t>large error on test data</a:t>
            </a:r>
          </a:p>
        </p:txBody>
      </p:sp>
      <p:pic>
        <p:nvPicPr>
          <p:cNvPr id="6" name="Picture 5" descr="A group of black text&#10;&#10;AI-generated content may be incorrect.">
            <a:extLst>
              <a:ext uri="{FF2B5EF4-FFF2-40B4-BE49-F238E27FC236}">
                <a16:creationId xmlns:a16="http://schemas.microsoft.com/office/drawing/2014/main" id="{708B75A5-CBB0-ABB5-469E-117BED02F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581" y="2029009"/>
            <a:ext cx="4387581" cy="916517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4B729F-1C07-41F8-83D9-5A4865260651}"/>
              </a:ext>
            </a:extLst>
          </p:cNvPr>
          <p:cNvSpPr txBox="1"/>
          <p:nvPr/>
        </p:nvSpPr>
        <p:spPr>
          <a:xfrm>
            <a:off x="5717984" y="3225799"/>
            <a:ext cx="5407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Find inputs that maximize error on a previously unseen data D’ of the function learned on the combination of training data and these inputs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C1FD10-3425-7E00-6EF9-DC4FE8D3FA20}"/>
              </a:ext>
            </a:extLst>
          </p:cNvPr>
          <p:cNvSpPr txBox="1"/>
          <p:nvPr/>
        </p:nvSpPr>
        <p:spPr>
          <a:xfrm>
            <a:off x="5717984" y="4911708"/>
            <a:ext cx="5407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is the white-box version of the attack (why?)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7AA7FB2-C3C1-0C0B-B5E2-B9391BD1A235}"/>
              </a:ext>
            </a:extLst>
          </p:cNvPr>
          <p:cNvGrpSpPr/>
          <p:nvPr/>
        </p:nvGrpSpPr>
        <p:grpSpPr>
          <a:xfrm>
            <a:off x="5906067" y="2514973"/>
            <a:ext cx="218520" cy="726480"/>
            <a:chOff x="5906067" y="2514973"/>
            <a:chExt cx="218520" cy="72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4639A54-4FDB-0ADB-35CF-933BB2E538DC}"/>
                    </a:ext>
                  </a:extLst>
                </p14:cNvPr>
                <p14:cNvContentPartPr/>
                <p14:nvPr/>
              </p14:nvContentPartPr>
              <p14:xfrm>
                <a:off x="5906067" y="2514973"/>
                <a:ext cx="136080" cy="726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4639A54-4FDB-0ADB-35CF-933BB2E538D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897427" y="2506333"/>
                  <a:ext cx="153720" cy="74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9FE99E0-ADEF-C9AB-1570-526674054037}"/>
                    </a:ext>
                  </a:extLst>
                </p14:cNvPr>
                <p14:cNvContentPartPr/>
                <p14:nvPr/>
              </p14:nvContentPartPr>
              <p14:xfrm>
                <a:off x="5988507" y="2535493"/>
                <a:ext cx="78480" cy="28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9FE99E0-ADEF-C9AB-1570-52667405403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79867" y="2526493"/>
                  <a:ext cx="961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AB23B2E-A48A-536E-752C-2D25FAE41A40}"/>
                    </a:ext>
                  </a:extLst>
                </p14:cNvPr>
                <p14:cNvContentPartPr/>
                <p14:nvPr/>
              </p14:nvContentPartPr>
              <p14:xfrm>
                <a:off x="6091467" y="2579413"/>
                <a:ext cx="33120" cy="248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AB23B2E-A48A-536E-752C-2D25FAE41A4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82467" y="2570773"/>
                  <a:ext cx="50760" cy="4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A448F61-991C-11EB-9990-1FA528445982}"/>
              </a:ext>
            </a:extLst>
          </p:cNvPr>
          <p:cNvGrpSpPr/>
          <p:nvPr/>
        </p:nvGrpSpPr>
        <p:grpSpPr>
          <a:xfrm>
            <a:off x="7042227" y="1244572"/>
            <a:ext cx="3617640" cy="2082600"/>
            <a:chOff x="7042227" y="1193773"/>
            <a:chExt cx="3617640" cy="208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1E7B181-2356-FFC4-F899-1842C6C750A1}"/>
                    </a:ext>
                  </a:extLst>
                </p14:cNvPr>
                <p14:cNvContentPartPr/>
                <p14:nvPr/>
              </p14:nvContentPartPr>
              <p14:xfrm>
                <a:off x="7042227" y="2399413"/>
                <a:ext cx="715320" cy="876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1E7B181-2356-FFC4-F899-1842C6C750A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33227" y="2390773"/>
                  <a:ext cx="732960" cy="89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F8AFD00-A096-C56A-347D-CC3B1ABAE5A3}"/>
                    </a:ext>
                  </a:extLst>
                </p14:cNvPr>
                <p14:cNvContentPartPr/>
                <p14:nvPr/>
              </p14:nvContentPartPr>
              <p14:xfrm>
                <a:off x="7173627" y="2406973"/>
                <a:ext cx="101160" cy="43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F8AFD00-A096-C56A-347D-CC3B1ABAE5A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164627" y="2398333"/>
                  <a:ext cx="1188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084B031-0FCD-5A6F-3F29-67A9286E6B4E}"/>
                    </a:ext>
                  </a:extLst>
                </p14:cNvPr>
                <p14:cNvContentPartPr/>
                <p14:nvPr/>
              </p14:nvContentPartPr>
              <p14:xfrm>
                <a:off x="7612467" y="1193773"/>
                <a:ext cx="3047400" cy="2012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084B031-0FCD-5A6F-3F29-67A9286E6B4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603467" y="1184773"/>
                  <a:ext cx="3065040" cy="20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95215E8-62F0-5A30-FC0F-9F6314EECA50}"/>
                    </a:ext>
                  </a:extLst>
                </p14:cNvPr>
                <p14:cNvContentPartPr/>
                <p14:nvPr/>
              </p14:nvContentPartPr>
              <p14:xfrm>
                <a:off x="7706427" y="2115373"/>
                <a:ext cx="36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95215E8-62F0-5A30-FC0F-9F6314EECA5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697427" y="210637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AF0BD3C-9945-8519-712A-17D09CCE6A56}"/>
                    </a:ext>
                  </a:extLst>
                </p14:cNvPr>
                <p14:cNvContentPartPr/>
                <p14:nvPr/>
              </p14:nvContentPartPr>
              <p14:xfrm>
                <a:off x="7706427" y="1932853"/>
                <a:ext cx="159120" cy="1828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AF0BD3C-9945-8519-712A-17D09CCE6A5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697427" y="1923853"/>
                  <a:ext cx="176760" cy="20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BB3D91B-A8BB-985F-13A7-C7CF96668826}"/>
              </a:ext>
            </a:extLst>
          </p:cNvPr>
          <p:cNvGrpSpPr/>
          <p:nvPr/>
        </p:nvGrpSpPr>
        <p:grpSpPr>
          <a:xfrm>
            <a:off x="9110787" y="2829973"/>
            <a:ext cx="2005560" cy="1233720"/>
            <a:chOff x="9110787" y="2829973"/>
            <a:chExt cx="2005560" cy="123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0745429-9B42-4234-8158-ECE278CDE811}"/>
                    </a:ext>
                  </a:extLst>
                </p14:cNvPr>
                <p14:cNvContentPartPr/>
                <p14:nvPr/>
              </p14:nvContentPartPr>
              <p14:xfrm>
                <a:off x="10789107" y="4063333"/>
                <a:ext cx="36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0745429-9B42-4234-8158-ECE278CDE81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780107" y="405469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694C813-A5D5-8214-13B1-AC4D85EE152A}"/>
                    </a:ext>
                  </a:extLst>
                </p14:cNvPr>
                <p14:cNvContentPartPr/>
                <p14:nvPr/>
              </p14:nvContentPartPr>
              <p14:xfrm>
                <a:off x="9110787" y="2837173"/>
                <a:ext cx="2005560" cy="1226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694C813-A5D5-8214-13B1-AC4D85EE152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101787" y="2828533"/>
                  <a:ext cx="2023200" cy="12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F2D45A0-6C11-C709-8782-406B42C99CD5}"/>
                    </a:ext>
                  </a:extLst>
                </p14:cNvPr>
                <p14:cNvContentPartPr/>
                <p14:nvPr/>
              </p14:nvContentPartPr>
              <p14:xfrm>
                <a:off x="9222027" y="2834293"/>
                <a:ext cx="3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F2D45A0-6C11-C709-8782-406B42C99CD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213027" y="282529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8861EBB-BB01-9AD7-3FFF-445CC591473D}"/>
                    </a:ext>
                  </a:extLst>
                </p14:cNvPr>
                <p14:cNvContentPartPr/>
                <p14:nvPr/>
              </p14:nvContentPartPr>
              <p14:xfrm>
                <a:off x="9225987" y="2829973"/>
                <a:ext cx="163440" cy="676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8861EBB-BB01-9AD7-3FFF-445CC591473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216987" y="2821333"/>
                  <a:ext cx="181080" cy="85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1DB59EE1-3C46-3680-7F3D-C20E283232F6}"/>
              </a:ext>
            </a:extLst>
          </p:cNvPr>
          <p:cNvSpPr txBox="1"/>
          <p:nvPr/>
        </p:nvSpPr>
        <p:spPr>
          <a:xfrm>
            <a:off x="5717984" y="5504372"/>
            <a:ext cx="5407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would a black-box attack look like?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8904CCE-49F7-4F2D-608F-0EA4BAAAADD2}"/>
              </a:ext>
            </a:extLst>
          </p:cNvPr>
          <p:cNvSpPr txBox="1"/>
          <p:nvPr/>
        </p:nvSpPr>
        <p:spPr>
          <a:xfrm>
            <a:off x="5751852" y="4352908"/>
            <a:ext cx="5407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Bi-level optimization</a:t>
            </a:r>
          </a:p>
        </p:txBody>
      </p:sp>
    </p:spTree>
    <p:extLst>
      <p:ext uri="{BB962C8B-B14F-4D97-AF65-F5344CB8AC3E}">
        <p14:creationId xmlns:p14="http://schemas.microsoft.com/office/powerpoint/2010/main" val="2824884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44B962A3-2C89-1FB1-673C-B166A4607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2" y="696383"/>
            <a:ext cx="5672667" cy="524348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57E98D-6869-D62A-275E-718C44D5E54D}"/>
              </a:ext>
            </a:extLst>
          </p:cNvPr>
          <p:cNvSpPr txBox="1"/>
          <p:nvPr/>
        </p:nvSpPr>
        <p:spPr>
          <a:xfrm>
            <a:off x="7298266" y="6045200"/>
            <a:ext cx="4374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Jagielski et al. “Manipulating Machine Learning…”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A9ACA2-8780-D8D9-72EF-DEAB03078EF4}"/>
              </a:ext>
            </a:extLst>
          </p:cNvPr>
          <p:cNvSpPr txBox="1"/>
          <p:nvPr/>
        </p:nvSpPr>
        <p:spPr>
          <a:xfrm>
            <a:off x="6773333" y="2717960"/>
            <a:ext cx="3979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Gradient ascent </a:t>
            </a:r>
            <a:r>
              <a:rPr lang="en-US" sz="2000" dirty="0"/>
              <a:t>but with a twist:</a:t>
            </a:r>
          </a:p>
          <a:p>
            <a:r>
              <a:rPr lang="en-US" sz="2000" dirty="0"/>
              <a:t>to find poisoning input x</a:t>
            </a:r>
            <a:r>
              <a:rPr lang="en-US" sz="2000" baseline="-25000" dirty="0"/>
              <a:t>c</a:t>
            </a:r>
            <a:r>
              <a:rPr lang="en-US" sz="2000" dirty="0"/>
              <a:t>, need gradient of the model’s loss, but model parameters </a:t>
            </a:r>
            <a:r>
              <a:rPr lang="en-US" sz="2000" dirty="0" err="1"/>
              <a:t>θ</a:t>
            </a:r>
            <a:r>
              <a:rPr lang="en-US" sz="2000" dirty="0"/>
              <a:t> depend on x</a:t>
            </a:r>
            <a:r>
              <a:rPr lang="en-US" sz="2000" baseline="-25000" dirty="0"/>
              <a:t>c</a:t>
            </a:r>
            <a:endParaRPr lang="en-US"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743659-A91D-FF65-755C-66009D01390E}"/>
              </a:ext>
            </a:extLst>
          </p:cNvPr>
          <p:cNvGrpSpPr/>
          <p:nvPr/>
        </p:nvGrpSpPr>
        <p:grpSpPr>
          <a:xfrm>
            <a:off x="5462547" y="3151813"/>
            <a:ext cx="1249200" cy="452880"/>
            <a:chOff x="5462547" y="3151813"/>
            <a:chExt cx="1249200" cy="45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C0FC09D-CE6B-A6C8-6C37-FBE9C9560789}"/>
                    </a:ext>
                  </a:extLst>
                </p14:cNvPr>
                <p14:cNvContentPartPr/>
                <p14:nvPr/>
              </p14:nvContentPartPr>
              <p14:xfrm>
                <a:off x="5462547" y="3151813"/>
                <a:ext cx="1249200" cy="444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C0FC09D-CE6B-A6C8-6C37-FBE9C956078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53547" y="3142813"/>
                  <a:ext cx="126684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2F132FF-AF28-2D87-EC92-48182473A4AB}"/>
                    </a:ext>
                  </a:extLst>
                </p14:cNvPr>
                <p14:cNvContentPartPr/>
                <p14:nvPr/>
              </p14:nvContentPartPr>
              <p14:xfrm>
                <a:off x="5485587" y="3590653"/>
                <a:ext cx="168840" cy="14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2F132FF-AF28-2D87-EC92-48182473A4A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76947" y="3582013"/>
                  <a:ext cx="186480" cy="31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F23D996-7124-3D6F-9388-CB674B5A05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3097" y="4343399"/>
            <a:ext cx="3324929" cy="55033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9335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A68AE-D56C-4E8D-450C-4B7E3E69C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9AE54-24FB-F996-5115-1BC9FE1DE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2103120"/>
            <a:ext cx="8856132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Adversarial objective is to maximize loss, but on what dataset?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The training data for regression is {(</a:t>
            </a:r>
            <a:r>
              <a:rPr lang="en-US" sz="2400" dirty="0" err="1"/>
              <a:t>x,y</a:t>
            </a:r>
            <a:r>
              <a:rPr lang="en-US" sz="2400" dirty="0"/>
              <a:t>)}, can optimize both x and </a:t>
            </a:r>
            <a:r>
              <a:rPr lang="en-US" sz="2400" dirty="0">
                <a:solidFill>
                  <a:srgbClr val="FF0000"/>
                </a:solidFill>
              </a:rPr>
              <a:t>y</a:t>
            </a:r>
            <a:r>
              <a:rPr lang="en-US" sz="2400" dirty="0"/>
              <a:t> to create poisoning inputs</a:t>
            </a:r>
          </a:p>
        </p:txBody>
      </p:sp>
      <p:pic>
        <p:nvPicPr>
          <p:cNvPr id="5" name="Picture 4" descr="A group of math equations&#10;&#10;AI-generated content may be incorrect.">
            <a:extLst>
              <a:ext uri="{FF2B5EF4-FFF2-40B4-BE49-F238E27FC236}">
                <a16:creationId xmlns:a16="http://schemas.microsoft.com/office/drawing/2014/main" id="{876B6E8D-92A8-083D-6DA7-7E43FB741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9" y="3251199"/>
            <a:ext cx="5198136" cy="8466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DA7C25-5CE8-4C22-AB90-372161A0744B}"/>
              </a:ext>
            </a:extLst>
          </p:cNvPr>
          <p:cNvSpPr txBox="1"/>
          <p:nvPr/>
        </p:nvSpPr>
        <p:spPr>
          <a:xfrm>
            <a:off x="1659468" y="2725209"/>
            <a:ext cx="3292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regularized loss on training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C5091F-7173-7478-CFDA-52160265D944}"/>
              </a:ext>
            </a:extLst>
          </p:cNvPr>
          <p:cNvSpPr txBox="1"/>
          <p:nvPr/>
        </p:nvSpPr>
        <p:spPr>
          <a:xfrm>
            <a:off x="1896533" y="4186791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loss on unseen data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3DE3BE-42CA-DE07-798E-E7B39058DBA6}"/>
              </a:ext>
            </a:extLst>
          </p:cNvPr>
          <p:cNvGrpSpPr/>
          <p:nvPr/>
        </p:nvGrpSpPr>
        <p:grpSpPr>
          <a:xfrm>
            <a:off x="1846295" y="3045626"/>
            <a:ext cx="190800" cy="315360"/>
            <a:chOff x="1914027" y="3028693"/>
            <a:chExt cx="190800" cy="31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F59F182-51CC-6B44-970A-80AF821E09EF}"/>
                    </a:ext>
                  </a:extLst>
                </p14:cNvPr>
                <p14:cNvContentPartPr/>
                <p14:nvPr/>
              </p14:nvContentPartPr>
              <p14:xfrm>
                <a:off x="2011587" y="3028693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F59F182-51CC-6B44-970A-80AF821E09E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002947" y="301969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0D30E0D-FA1C-F500-3556-95C8871B326A}"/>
                    </a:ext>
                  </a:extLst>
                </p14:cNvPr>
                <p14:cNvContentPartPr/>
                <p14:nvPr/>
              </p14:nvContentPartPr>
              <p14:xfrm>
                <a:off x="1914027" y="3081253"/>
                <a:ext cx="88200" cy="262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0D30E0D-FA1C-F500-3556-95C8871B326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05027" y="3072253"/>
                  <a:ext cx="10584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DB97469-FCD5-AA9F-AED8-F50F76EF7C3E}"/>
                    </a:ext>
                  </a:extLst>
                </p14:cNvPr>
                <p14:cNvContentPartPr/>
                <p14:nvPr/>
              </p14:nvContentPartPr>
              <p14:xfrm>
                <a:off x="1983507" y="3258733"/>
                <a:ext cx="121320" cy="56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DB97469-FCD5-AA9F-AED8-F50F76EF7C3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974867" y="3249733"/>
                  <a:ext cx="138960" cy="7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65274C-C42F-DC2C-FBE2-610A4551A311}"/>
              </a:ext>
            </a:extLst>
          </p:cNvPr>
          <p:cNvGrpSpPr/>
          <p:nvPr/>
        </p:nvGrpSpPr>
        <p:grpSpPr>
          <a:xfrm>
            <a:off x="1802067" y="4111638"/>
            <a:ext cx="163800" cy="202680"/>
            <a:chOff x="1802067" y="4026973"/>
            <a:chExt cx="163800" cy="20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02D0F47-8509-1337-198B-9C68C6C440BA}"/>
                    </a:ext>
                  </a:extLst>
                </p14:cNvPr>
                <p14:cNvContentPartPr/>
                <p14:nvPr/>
              </p14:nvContentPartPr>
              <p14:xfrm>
                <a:off x="1802067" y="4026973"/>
                <a:ext cx="163800" cy="202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02D0F47-8509-1337-198B-9C68C6C440B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93067" y="4018333"/>
                  <a:ext cx="18144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A1D8BFA-0FC5-E981-528D-2DA1D9C066A6}"/>
                    </a:ext>
                  </a:extLst>
                </p14:cNvPr>
                <p14:cNvContentPartPr/>
                <p14:nvPr/>
              </p14:nvContentPartPr>
              <p14:xfrm>
                <a:off x="1851747" y="4032013"/>
                <a:ext cx="10728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A1D8BFA-0FC5-E981-528D-2DA1D9C066A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42747" y="4023373"/>
                  <a:ext cx="12492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0880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60E43-5CCA-54D8-FA83-8ECBCB3EC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Poisoning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120B7-B69B-BCDF-CF8B-018E985EB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2103120"/>
            <a:ext cx="7349068" cy="424688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Sample from a multivariate normal distribution with the same mean and covariance as training data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Round feature values to the corners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Select response (y) values at the boundary (0 or 1)</a:t>
            </a:r>
          </a:p>
          <a:p>
            <a:pPr marL="0" indent="0">
              <a:spcBef>
                <a:spcPts val="600"/>
              </a:spcBef>
              <a:buNone/>
            </a:pPr>
            <a:endParaRPr lang="en-US" sz="24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solidFill>
                  <a:srgbClr val="00B050"/>
                </a:solidFill>
              </a:rPr>
              <a:t>Black-box (only query the model to find responses)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solidFill>
                  <a:srgbClr val="00B050"/>
                </a:solidFill>
              </a:rPr>
              <a:t>Minimal information about the training data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solidFill>
                  <a:srgbClr val="00B050"/>
                </a:solidFill>
              </a:rPr>
              <a:t>Agnostic to exact regression algorithm and parameters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solidFill>
                  <a:srgbClr val="00B050"/>
                </a:solidFill>
              </a:rPr>
              <a:t>Much faster, </a:t>
            </a:r>
            <a:r>
              <a:rPr lang="en-US" sz="2400" dirty="0">
                <a:solidFill>
                  <a:srgbClr val="FF0000"/>
                </a:solidFill>
              </a:rPr>
              <a:t>slightly less effective </a:t>
            </a:r>
            <a:r>
              <a:rPr lang="en-US" sz="2400" dirty="0"/>
              <a:t>than optimization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536A52-0CC8-785C-163B-3625DA6B2295}"/>
              </a:ext>
            </a:extLst>
          </p:cNvPr>
          <p:cNvSpPr txBox="1"/>
          <p:nvPr/>
        </p:nvSpPr>
        <p:spPr>
          <a:xfrm>
            <a:off x="8415869" y="2144436"/>
            <a:ext cx="331893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sng" dirty="0"/>
              <a:t>Rough intuition</a:t>
            </a:r>
            <a:r>
              <a:rPr lang="en-US" dirty="0"/>
              <a:t>:</a:t>
            </a:r>
          </a:p>
          <a:p>
            <a:r>
              <a:rPr lang="en-US" dirty="0"/>
              <a:t>points at the extremes of the input space maximally shift the model’s weights during training, especially when regularization penalizes large weights</a:t>
            </a:r>
          </a:p>
        </p:txBody>
      </p:sp>
    </p:spTree>
    <p:extLst>
      <p:ext uri="{BB962C8B-B14F-4D97-AF65-F5344CB8AC3E}">
        <p14:creationId xmlns:p14="http://schemas.microsoft.com/office/powerpoint/2010/main" val="754900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947ED-EBD0-3C8C-DECF-D9805A950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TRIM Defense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7E1716-484B-4ADF-2513-FCA7F4C24779}"/>
              </a:ext>
            </a:extLst>
          </p:cNvPr>
          <p:cNvSpPr txBox="1"/>
          <p:nvPr/>
        </p:nvSpPr>
        <p:spPr>
          <a:xfrm>
            <a:off x="1138446" y="2284919"/>
            <a:ext cx="4957554" cy="3496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/>
              <a:t>Iteratively remove high-residual points from the training set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/>
              <a:t>Train the model on the remaining subset with the lowest residuals</a:t>
            </a:r>
          </a:p>
        </p:txBody>
      </p:sp>
      <p:pic>
        <p:nvPicPr>
          <p:cNvPr id="4" name="Picture 3" descr="A group of graphs showing different stages of a function&#10;&#10;AI-generated content may be incorrect.">
            <a:extLst>
              <a:ext uri="{FF2B5EF4-FFF2-40B4-BE49-F238E27FC236}">
                <a16:creationId xmlns:a16="http://schemas.microsoft.com/office/drawing/2014/main" id="{D4DDE07D-6F35-6A6C-DEEC-AA80870BA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884647"/>
            <a:ext cx="5143753" cy="38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97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06F6DE2-5953-6D2D-A1CA-E162F83A4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34" y="710228"/>
            <a:ext cx="3471566" cy="226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C00EEA-E6A9-19F4-6090-3FBF67B5D5F0}"/>
              </a:ext>
            </a:extLst>
          </p:cNvPr>
          <p:cNvSpPr txBox="1"/>
          <p:nvPr/>
        </p:nvSpPr>
        <p:spPr>
          <a:xfrm>
            <a:off x="4785361" y="792480"/>
            <a:ext cx="387095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Microsoft chatbot released on March 23, 2016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Goal: learn “conversational understanding” by chatting with Twitter users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3F96B5-220B-A0AE-3B20-9E3510C58819}"/>
              </a:ext>
            </a:extLst>
          </p:cNvPr>
          <p:cNvSpPr txBox="1"/>
          <p:nvPr/>
        </p:nvSpPr>
        <p:spPr>
          <a:xfrm>
            <a:off x="4785361" y="2821012"/>
            <a:ext cx="6126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Less than 24 hours later…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E41AD7B-EBC5-3529-1540-D108E194F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836832" y="3595636"/>
            <a:ext cx="3720349" cy="208888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the internet destroyed Microsoft's Twitter bot - BBC Three">
            <a:extLst>
              <a:ext uri="{FF2B5EF4-FFF2-40B4-BE49-F238E27FC236}">
                <a16:creationId xmlns:a16="http://schemas.microsoft.com/office/drawing/2014/main" id="{5AC369B3-080F-3A9F-0484-40961DEF3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739" y="892998"/>
            <a:ext cx="2774475" cy="156064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010E994-8CBC-E772-F7C3-E5BE6238B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73328" y="3685090"/>
            <a:ext cx="3214454" cy="180483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54CE61B-90D1-57A6-B2F6-CC0934CD0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500224" y="4120314"/>
            <a:ext cx="3464455" cy="19452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2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C677A-9EAA-CDCE-D167-7582019FF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Poisoning Neural Networks</a:t>
            </a:r>
          </a:p>
        </p:txBody>
      </p:sp>
      <p:pic>
        <p:nvPicPr>
          <p:cNvPr id="4" name="Picture 3" descr="A diagram of a machine&#10;&#10;AI-generated content may be incorrect.">
            <a:extLst>
              <a:ext uri="{FF2B5EF4-FFF2-40B4-BE49-F238E27FC236}">
                <a16:creationId xmlns:a16="http://schemas.microsoft.com/office/drawing/2014/main" id="{D34138A2-B629-4E50-769E-5925AB97F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87" y="2014194"/>
            <a:ext cx="5695880" cy="256269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A39D4-1F74-6A29-A433-DCC5955DA633}"/>
              </a:ext>
            </a:extLst>
          </p:cNvPr>
          <p:cNvSpPr txBox="1"/>
          <p:nvPr/>
        </p:nvSpPr>
        <p:spPr>
          <a:xfrm>
            <a:off x="4940710" y="6032267"/>
            <a:ext cx="6861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Koh and Liang. “Understanding Black-Box Predictions via Influence Functions”.</a:t>
            </a:r>
          </a:p>
        </p:txBody>
      </p:sp>
      <p:pic>
        <p:nvPicPr>
          <p:cNvPr id="7" name="Picture 6" descr="A diagram of a machine&#10;&#10;AI-generated content may be incorrect.">
            <a:extLst>
              <a:ext uri="{FF2B5EF4-FFF2-40B4-BE49-F238E27FC236}">
                <a16:creationId xmlns:a16="http://schemas.microsoft.com/office/drawing/2014/main" id="{590336DB-ABEB-0DC8-4F7F-C509BAD81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559" y="2360413"/>
            <a:ext cx="4171980" cy="283938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F0C61D-641D-529D-12D4-3955C8744762}"/>
              </a:ext>
            </a:extLst>
          </p:cNvPr>
          <p:cNvSpPr txBox="1"/>
          <p:nvPr/>
        </p:nvSpPr>
        <p:spPr>
          <a:xfrm>
            <a:off x="5525330" y="5361351"/>
            <a:ext cx="582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Poisoning gradient backpropagated via </a:t>
            </a:r>
            <a:r>
              <a:rPr lang="en-US" dirty="0" err="1"/>
              <a:t>autodifferentiation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867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0A267-513E-91EF-A09C-EB252176C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ECE1A-99F8-1D9B-128F-41A1628DB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Poisoning via Feature Collision</a:t>
            </a:r>
          </a:p>
        </p:txBody>
      </p:sp>
      <p:pic>
        <p:nvPicPr>
          <p:cNvPr id="4" name="Picture 3" descr="A diagram of a computer network&#10;&#10;AI-generated content may be incorrect.">
            <a:extLst>
              <a:ext uri="{FF2B5EF4-FFF2-40B4-BE49-F238E27FC236}">
                <a16:creationId xmlns:a16="http://schemas.microsoft.com/office/drawing/2014/main" id="{40DAB6F1-BDDB-0942-A3AC-6F7B984C4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173" y="2027114"/>
            <a:ext cx="8617452" cy="24511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F3FA00-9E69-A65E-B7EB-9F02F62A0BBF}"/>
              </a:ext>
            </a:extLst>
          </p:cNvPr>
          <p:cNvSpPr txBox="1"/>
          <p:nvPr/>
        </p:nvSpPr>
        <p:spPr>
          <a:xfrm>
            <a:off x="1199173" y="4938819"/>
            <a:ext cx="9733755" cy="1131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Generate poisoned images that collide with target images in </a:t>
            </a:r>
            <a:r>
              <a:rPr lang="en-US" sz="2400" dirty="0">
                <a:solidFill>
                  <a:srgbClr val="FF0000"/>
                </a:solidFill>
              </a:rPr>
              <a:t>feature space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Poisoned image could </a:t>
            </a:r>
            <a:r>
              <a:rPr lang="en-US" sz="2400" u="sng" dirty="0"/>
              <a:t>look</a:t>
            </a:r>
            <a:r>
              <a:rPr lang="en-US" sz="2400" dirty="0"/>
              <a:t> very different in pixel / input space </a:t>
            </a:r>
          </a:p>
        </p:txBody>
      </p:sp>
    </p:spTree>
    <p:extLst>
      <p:ext uri="{BB962C8B-B14F-4D97-AF65-F5344CB8AC3E}">
        <p14:creationId xmlns:p14="http://schemas.microsoft.com/office/powerpoint/2010/main" val="2447918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a dog&#10;&#10;AI-generated content may be incorrect.">
            <a:extLst>
              <a:ext uri="{FF2B5EF4-FFF2-40B4-BE49-F238E27FC236}">
                <a16:creationId xmlns:a16="http://schemas.microsoft.com/office/drawing/2014/main" id="{C99DE662-135C-2D08-665A-CE245CBC4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1086201"/>
            <a:ext cx="10588922" cy="46855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70FD17-83C5-F3FD-DFB5-F18EFF5829D6}"/>
              </a:ext>
            </a:extLst>
          </p:cNvPr>
          <p:cNvSpPr txBox="1"/>
          <p:nvPr/>
        </p:nvSpPr>
        <p:spPr>
          <a:xfrm>
            <a:off x="4940710" y="6032267"/>
            <a:ext cx="6861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Koh and Liang. “Understanding Black-Box Predictions via Influence Functions”</a:t>
            </a:r>
          </a:p>
        </p:txBody>
      </p:sp>
    </p:spTree>
    <p:extLst>
      <p:ext uri="{BB962C8B-B14F-4D97-AF65-F5344CB8AC3E}">
        <p14:creationId xmlns:p14="http://schemas.microsoft.com/office/powerpoint/2010/main" val="3329493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1519-50F5-01E7-89EF-4E8B41FB0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Clean-Label Poisoning</a:t>
            </a:r>
          </a:p>
        </p:txBody>
      </p:sp>
      <p:pic>
        <p:nvPicPr>
          <p:cNvPr id="6" name="Picture 5" descr="A dog in the grass&#10;&#10;AI-generated content may be incorrect.">
            <a:extLst>
              <a:ext uri="{FF2B5EF4-FFF2-40B4-BE49-F238E27FC236}">
                <a16:creationId xmlns:a16="http://schemas.microsoft.com/office/drawing/2014/main" id="{F51D9BCF-5DD5-38C4-4BFE-9ED9BEEE0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430" y="2185881"/>
            <a:ext cx="9518623" cy="166344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CFD530-C1B1-C3E9-940E-68459F2CDC45}"/>
              </a:ext>
            </a:extLst>
          </p:cNvPr>
          <p:cNvSpPr txBox="1"/>
          <p:nvPr/>
        </p:nvSpPr>
        <p:spPr>
          <a:xfrm>
            <a:off x="6096000" y="1546040"/>
            <a:ext cx="3645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Poisoned input is labeled correctly!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5C8DFE-B1BC-DB88-0C05-37F4CB8B7384}"/>
              </a:ext>
            </a:extLst>
          </p:cNvPr>
          <p:cNvGrpSpPr/>
          <p:nvPr/>
        </p:nvGrpSpPr>
        <p:grpSpPr>
          <a:xfrm>
            <a:off x="6620330" y="2051768"/>
            <a:ext cx="365760" cy="613800"/>
            <a:chOff x="6620330" y="2051768"/>
            <a:chExt cx="365760" cy="61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66DD024-190E-F138-5B44-E328B8E5C320}"/>
                    </a:ext>
                  </a:extLst>
                </p14:cNvPr>
                <p14:cNvContentPartPr/>
                <p14:nvPr/>
              </p14:nvContentPartPr>
              <p14:xfrm>
                <a:off x="6620330" y="2051768"/>
                <a:ext cx="266400" cy="612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66DD024-190E-F138-5B44-E328B8E5C32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11690" y="2043128"/>
                  <a:ext cx="284040" cy="63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A424C07-12B9-0429-F588-4A314B3E826B}"/>
                    </a:ext>
                  </a:extLst>
                </p14:cNvPr>
                <p14:cNvContentPartPr/>
                <p14:nvPr/>
              </p14:nvContentPartPr>
              <p14:xfrm>
                <a:off x="6729770" y="2494568"/>
                <a:ext cx="256320" cy="171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A424C07-12B9-0429-F588-4A314B3E826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20770" y="2485928"/>
                  <a:ext cx="273960" cy="188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4" name="Picture 13" descr="A math equations and formulas&#10;&#10;AI-generated content may be incorrect.">
            <a:extLst>
              <a:ext uri="{FF2B5EF4-FFF2-40B4-BE49-F238E27FC236}">
                <a16:creationId xmlns:a16="http://schemas.microsoft.com/office/drawing/2014/main" id="{C1A8F9B7-63D1-6E3A-026A-66245DCE4C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1947" y="3746086"/>
            <a:ext cx="6781800" cy="18923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6CE5D8-1ED2-FF55-99BF-75426200D6A9}"/>
              </a:ext>
            </a:extLst>
          </p:cNvPr>
          <p:cNvSpPr txBox="1"/>
          <p:nvPr/>
        </p:nvSpPr>
        <p:spPr>
          <a:xfrm>
            <a:off x="3790335" y="6076511"/>
            <a:ext cx="7964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Shafahi</a:t>
            </a:r>
            <a:r>
              <a:rPr lang="en-US" sz="1600" i="1" dirty="0"/>
              <a:t> et al. “Poison Frogs! Targeted Clean-Label Poisoning Attacks on Neural Networks”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BC1924-E273-92D3-C93F-AD4DBD5167A0}"/>
              </a:ext>
            </a:extLst>
          </p:cNvPr>
          <p:cNvSpPr txBox="1"/>
          <p:nvPr/>
        </p:nvSpPr>
        <p:spPr>
          <a:xfrm>
            <a:off x="8527762" y="4054065"/>
            <a:ext cx="3020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poisoned training image per 1 target image</a:t>
            </a:r>
          </a:p>
          <a:p>
            <a:endParaRPr lang="en-US" dirty="0"/>
          </a:p>
          <a:p>
            <a:r>
              <a:rPr lang="en-US" dirty="0"/>
              <a:t>More effective attacks with multiple images (bullseye polytope, etc.)</a:t>
            </a:r>
          </a:p>
        </p:txBody>
      </p:sp>
    </p:spTree>
    <p:extLst>
      <p:ext uri="{BB962C8B-B14F-4D97-AF65-F5344CB8AC3E}">
        <p14:creationId xmlns:p14="http://schemas.microsoft.com/office/powerpoint/2010/main" val="2308063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DAD2-DA69-6800-7A1F-82992A7F0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6590B-954B-FCCC-30E0-F21138A2C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103120"/>
            <a:ext cx="9736667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Supervised training of high-quality models requires labeled data (e.g., annotated images)</a:t>
            </a:r>
          </a:p>
          <a:p>
            <a:pPr marL="0" indent="0">
              <a:buNone/>
            </a:pPr>
            <a:r>
              <a:rPr lang="en-US" sz="2400" dirty="0"/>
              <a:t>Labeled data is expensive and scarce</a:t>
            </a:r>
          </a:p>
          <a:p>
            <a:pPr marL="0" indent="0">
              <a:buNone/>
            </a:pPr>
            <a:r>
              <a:rPr lang="en-US" sz="2400" dirty="0"/>
              <a:t>Solution: draw unlabeled data from the same distribution as labeled data, “guess” the labels, apply supervised learning</a:t>
            </a:r>
          </a:p>
        </p:txBody>
      </p:sp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C2916F2B-8166-6DA7-7DF9-D598FAAB2C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0000" y="4731623"/>
            <a:ext cx="4318000" cy="9017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972D3D-704C-8930-0725-6FFBD6F256C7}"/>
              </a:ext>
            </a:extLst>
          </p:cNvPr>
          <p:cNvGrpSpPr/>
          <p:nvPr/>
        </p:nvGrpSpPr>
        <p:grpSpPr>
          <a:xfrm>
            <a:off x="1632147" y="4419733"/>
            <a:ext cx="207720" cy="326160"/>
            <a:chOff x="1632147" y="4419733"/>
            <a:chExt cx="207720" cy="32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A24E633-38C0-F410-DCAE-2D7F91FAC31F}"/>
                    </a:ext>
                  </a:extLst>
                </p14:cNvPr>
                <p14:cNvContentPartPr/>
                <p14:nvPr/>
              </p14:nvContentPartPr>
              <p14:xfrm>
                <a:off x="1632147" y="4419733"/>
                <a:ext cx="189000" cy="315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A24E633-38C0-F410-DCAE-2D7F91FAC31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623507" y="4410733"/>
                  <a:ext cx="20664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B2D0345-DD97-BA40-06BF-467A89F7AB16}"/>
                    </a:ext>
                  </a:extLst>
                </p14:cNvPr>
                <p14:cNvContentPartPr/>
                <p14:nvPr/>
              </p14:nvContentPartPr>
              <p14:xfrm>
                <a:off x="1806747" y="4617373"/>
                <a:ext cx="33120" cy="128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B2D0345-DD97-BA40-06BF-467A89F7AB1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97747" y="4608373"/>
                  <a:ext cx="507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5F2FC18-82F7-7E9A-9821-307F28E4390D}"/>
                    </a:ext>
                  </a:extLst>
                </p14:cNvPr>
                <p14:cNvContentPartPr/>
                <p14:nvPr/>
              </p14:nvContentPartPr>
              <p14:xfrm>
                <a:off x="1839507" y="4617373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5F2FC18-82F7-7E9A-9821-307F28E4390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830507" y="460837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CE162C7-256B-0312-8987-AF17625A0907}"/>
              </a:ext>
            </a:extLst>
          </p:cNvPr>
          <p:cNvSpPr txBox="1"/>
          <p:nvPr/>
        </p:nvSpPr>
        <p:spPr>
          <a:xfrm>
            <a:off x="7975320" y="4254427"/>
            <a:ext cx="2727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example, random images from the Internet</a:t>
            </a:r>
          </a:p>
        </p:txBody>
      </p:sp>
      <p:pic>
        <p:nvPicPr>
          <p:cNvPr id="18" name="Picture 4" descr="Mike Myers brings back Dr Evil after 16 years | Daily Mercury">
            <a:extLst>
              <a:ext uri="{FF2B5EF4-FFF2-40B4-BE49-F238E27FC236}">
                <a16:creationId xmlns:a16="http://schemas.microsoft.com/office/drawing/2014/main" id="{648376A6-4EAC-3A96-BFEF-6906B1DB1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386" y="4327092"/>
            <a:ext cx="762280" cy="5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39486F9-CBBC-B87E-EAF5-7FAD0C22CCCA}"/>
                  </a:ext>
                </a:extLst>
              </p14:cNvPr>
              <p14:cNvContentPartPr/>
              <p14:nvPr/>
            </p14:nvContentPartPr>
            <p14:xfrm>
              <a:off x="2458707" y="3766333"/>
              <a:ext cx="8038440" cy="119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39486F9-CBBC-B87E-EAF5-7FAD0C22CCC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69067" y="3586693"/>
                <a:ext cx="8218080" cy="47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419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0F387-7FED-B560-F0BD-120923A61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Consistency Attack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D630D-2CF2-16A2-5EC5-BEBCFC13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Goal: insert image x* that we want to be classified as y*  -- but we don’t control the label</a:t>
            </a:r>
          </a:p>
          <a:p>
            <a:pPr marL="0" indent="0">
              <a:buNone/>
            </a:pPr>
            <a:r>
              <a:rPr lang="en-US" sz="2000" dirty="0"/>
              <a:t>Find image x’ in the labeled training data that’s already classified as y*</a:t>
            </a:r>
          </a:p>
          <a:p>
            <a:pPr marL="0" indent="0">
              <a:buNone/>
            </a:pPr>
            <a:r>
              <a:rPr lang="en-US" sz="2000" dirty="0"/>
              <a:t>Insert a sequence of points that “connect” x’ to x*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Neural networks tend to be “Lipschitz-continuous”: inputs that are close to each other are classified similarly</a:t>
            </a:r>
          </a:p>
        </p:txBody>
      </p:sp>
      <p:pic>
        <p:nvPicPr>
          <p:cNvPr id="5" name="Picture 4" descr="A math equations and formulas&#10;&#10;AI-generated content may be incorrect.">
            <a:extLst>
              <a:ext uri="{FF2B5EF4-FFF2-40B4-BE49-F238E27FC236}">
                <a16:creationId xmlns:a16="http://schemas.microsoft.com/office/drawing/2014/main" id="{B2946D26-EEA4-5751-F24B-940EE5397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3577082"/>
            <a:ext cx="3175000" cy="9017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math equation with a number and a number&#10;&#10;AI-generated content may be incorrect.">
            <a:extLst>
              <a:ext uri="{FF2B5EF4-FFF2-40B4-BE49-F238E27FC236}">
                <a16:creationId xmlns:a16="http://schemas.microsoft.com/office/drawing/2014/main" id="{BF820933-D18C-AD77-0C8A-7FBD2C7B7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0" y="4250208"/>
            <a:ext cx="2133600" cy="3175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116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a model&#10;&#10;AI-generated content may be incorrect.">
            <a:extLst>
              <a:ext uri="{FF2B5EF4-FFF2-40B4-BE49-F238E27FC236}">
                <a16:creationId xmlns:a16="http://schemas.microsoft.com/office/drawing/2014/main" id="{E7698A83-DE2A-FACD-8135-45DAE45A4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1125909"/>
            <a:ext cx="10588922" cy="4606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F27FD8-D3F8-8948-6A68-073222445FAF}"/>
              </a:ext>
            </a:extLst>
          </p:cNvPr>
          <p:cNvSpPr txBox="1"/>
          <p:nvPr/>
        </p:nvSpPr>
        <p:spPr>
          <a:xfrm>
            <a:off x="5520267" y="6429925"/>
            <a:ext cx="6282268" cy="336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Carlini. “Poisoning the Unlabeled Dataset of Semi-Supervised Learning”.</a:t>
            </a:r>
          </a:p>
        </p:txBody>
      </p:sp>
    </p:spTree>
    <p:extLst>
      <p:ext uri="{BB962C8B-B14F-4D97-AF65-F5344CB8AC3E}">
        <p14:creationId xmlns:p14="http://schemas.microsoft.com/office/powerpoint/2010/main" val="2271090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2C6E9B-7182-B4B9-743E-9331A747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17" y="800099"/>
            <a:ext cx="3539128" cy="294216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4D247A-3B96-F9E2-CF6A-F44BBA4B486D}"/>
              </a:ext>
            </a:extLst>
          </p:cNvPr>
          <p:cNvSpPr txBox="1"/>
          <p:nvPr/>
        </p:nvSpPr>
        <p:spPr>
          <a:xfrm>
            <a:off x="5520267" y="6091259"/>
            <a:ext cx="6282268" cy="336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Carlini. “Poisoning the Unlabeled Dataset of Semi-Supervised Learning”.</a:t>
            </a:r>
          </a:p>
        </p:txBody>
      </p:sp>
      <p:pic>
        <p:nvPicPr>
          <p:cNvPr id="6" name="Picture 5" descr="A white paper with black text and numbers&#10;&#10;AI-generated content may be incorrect.">
            <a:extLst>
              <a:ext uri="{FF2B5EF4-FFF2-40B4-BE49-F238E27FC236}">
                <a16:creationId xmlns:a16="http://schemas.microsoft.com/office/drawing/2014/main" id="{98CAFCE3-2122-DDAA-2C39-3BF9C08F1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733" y="910166"/>
            <a:ext cx="4826000" cy="10795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827701-60A1-CF09-C9ED-9FE6DF991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733" y="2448980"/>
            <a:ext cx="3073400" cy="10795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3E85DE6C-DABC-6B49-0065-92043EAE6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733" y="4401353"/>
            <a:ext cx="2781300" cy="11049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814E63-4C66-9DE0-79A2-BE40200440E8}"/>
              </a:ext>
            </a:extLst>
          </p:cNvPr>
          <p:cNvSpPr txBox="1"/>
          <p:nvPr/>
        </p:nvSpPr>
        <p:spPr>
          <a:xfrm>
            <a:off x="4876799" y="3962402"/>
            <a:ext cx="449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Without knowledge of any training examples</a:t>
            </a:r>
          </a:p>
        </p:txBody>
      </p:sp>
    </p:spTree>
    <p:extLst>
      <p:ext uri="{BB962C8B-B14F-4D97-AF65-F5344CB8AC3E}">
        <p14:creationId xmlns:p14="http://schemas.microsoft.com/office/powerpoint/2010/main" val="2514275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141DD-27A1-68C6-2014-DF28F3128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Backdoor Attacks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4ACC8-F3B9-660A-6CF4-3DA6526FE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2103120"/>
            <a:ext cx="6537960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Model behaves normally on most inputs</a:t>
            </a:r>
          </a:p>
          <a:p>
            <a:pPr marL="0" indent="0">
              <a:buNone/>
            </a:pPr>
            <a:r>
              <a:rPr lang="en-US" sz="2400" dirty="0"/>
              <a:t>For a certain distribution of inputs, model produces outputs influenced by the adversary</a:t>
            </a:r>
          </a:p>
          <a:p>
            <a:pPr marL="0" indent="0">
              <a:buNone/>
            </a:pPr>
            <a:r>
              <a:rPr lang="en-US" sz="2400" dirty="0"/>
              <a:t>For example, inputs with a certain “trigger”</a:t>
            </a:r>
          </a:p>
          <a:p>
            <a:pPr lvl="1"/>
            <a:r>
              <a:rPr lang="en-US" sz="2000" dirty="0"/>
              <a:t>Images with a certain pixel pattern</a:t>
            </a:r>
          </a:p>
          <a:p>
            <a:pPr lvl="1"/>
            <a:r>
              <a:rPr lang="en-US" sz="2000" dirty="0"/>
              <a:t>Images with a certain semantics</a:t>
            </a:r>
          </a:p>
          <a:p>
            <a:pPr lvl="1"/>
            <a:r>
              <a:rPr lang="en-US" sz="2000" dirty="0"/>
              <a:t>Text mentioning a certain keyword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629824-F767-BF7E-4BEF-C7390D552D61}"/>
              </a:ext>
            </a:extLst>
          </p:cNvPr>
          <p:cNvSpPr txBox="1"/>
          <p:nvPr/>
        </p:nvSpPr>
        <p:spPr>
          <a:xfrm>
            <a:off x="5875868" y="4216400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Difference?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FF32DD1-39EF-6203-1A80-C2B5AF7B2245}"/>
              </a:ext>
            </a:extLst>
          </p:cNvPr>
          <p:cNvCxnSpPr/>
          <p:nvPr/>
        </p:nvCxnSpPr>
        <p:spPr>
          <a:xfrm flipH="1" flipV="1">
            <a:off x="5367867" y="4216400"/>
            <a:ext cx="440266" cy="1846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82A2B0-D130-C07B-553D-749C847DB64F}"/>
              </a:ext>
            </a:extLst>
          </p:cNvPr>
          <p:cNvCxnSpPr>
            <a:cxnSpLocks/>
          </p:cNvCxnSpPr>
          <p:nvPr/>
        </p:nvCxnSpPr>
        <p:spPr>
          <a:xfrm flipH="1">
            <a:off x="5367867" y="4401066"/>
            <a:ext cx="440266" cy="1534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094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6B216-30E3-47C6-2D17-F4069EE12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1628D-B357-C678-9265-B7A0C7476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Backdoor Poisoning via Data Poisoning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89291E-7E93-ECB5-783E-26D17056E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6927" y="3033053"/>
            <a:ext cx="959869" cy="79189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521EB83-5C1A-CC36-35E3-A884DD526BF8}"/>
              </a:ext>
            </a:extLst>
          </p:cNvPr>
          <p:cNvCxnSpPr/>
          <p:nvPr/>
        </p:nvCxnSpPr>
        <p:spPr>
          <a:xfrm>
            <a:off x="13930315" y="3426026"/>
            <a:ext cx="4873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C74F5D6-4FB6-043D-FEB2-24901897EC9D}"/>
              </a:ext>
            </a:extLst>
          </p:cNvPr>
          <p:cNvSpPr txBox="1"/>
          <p:nvPr/>
        </p:nvSpPr>
        <p:spPr>
          <a:xfrm>
            <a:off x="12790886" y="4266380"/>
            <a:ext cx="65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D3015-B22C-2047-FC03-4B5B9322EEC7}"/>
              </a:ext>
            </a:extLst>
          </p:cNvPr>
          <p:cNvSpPr txBox="1"/>
          <p:nvPr/>
        </p:nvSpPr>
        <p:spPr>
          <a:xfrm>
            <a:off x="17044971" y="4266380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inference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0FE6163-C009-811F-C633-3447544C72B8}"/>
              </a:ext>
            </a:extLst>
          </p:cNvPr>
          <p:cNvCxnSpPr/>
          <p:nvPr/>
        </p:nvCxnSpPr>
        <p:spPr>
          <a:xfrm>
            <a:off x="16156844" y="3426026"/>
            <a:ext cx="4873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9D5FD8B-D15C-87B1-D4E9-394516D51122}"/>
              </a:ext>
            </a:extLst>
          </p:cNvPr>
          <p:cNvSpPr txBox="1"/>
          <p:nvPr/>
        </p:nvSpPr>
        <p:spPr>
          <a:xfrm>
            <a:off x="14964804" y="426638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1CF703-5A97-241D-7F32-3BC0A40324D5}"/>
              </a:ext>
            </a:extLst>
          </p:cNvPr>
          <p:cNvSpPr txBox="1"/>
          <p:nvPr/>
        </p:nvSpPr>
        <p:spPr>
          <a:xfrm>
            <a:off x="14142623" y="2163259"/>
            <a:ext cx="238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Prediction / Inference</a:t>
            </a:r>
          </a:p>
        </p:txBody>
      </p:sp>
      <p:pic>
        <p:nvPicPr>
          <p:cNvPr id="11" name="Graphic 10" descr="Statistics with solid fill">
            <a:extLst>
              <a:ext uri="{FF2B5EF4-FFF2-40B4-BE49-F238E27FC236}">
                <a16:creationId xmlns:a16="http://schemas.microsoft.com/office/drawing/2014/main" id="{3491CB2E-5769-7E89-8325-DD37DD8C9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91275" y="2970845"/>
            <a:ext cx="914400" cy="914400"/>
          </a:xfrm>
          <a:prstGeom prst="rect">
            <a:avLst/>
          </a:prstGeom>
        </p:spPr>
      </p:pic>
      <p:pic>
        <p:nvPicPr>
          <p:cNvPr id="12" name="Graphic 11" descr="Paper with solid fill">
            <a:extLst>
              <a:ext uri="{FF2B5EF4-FFF2-40B4-BE49-F238E27FC236}">
                <a16:creationId xmlns:a16="http://schemas.microsoft.com/office/drawing/2014/main" id="{D9C9CFE6-3CA8-3025-1363-2E1AC1694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55836" y="2910546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7E2616-8F21-33DE-708D-1D003F0168C3}"/>
              </a:ext>
            </a:extLst>
          </p:cNvPr>
          <p:cNvSpPr txBox="1"/>
          <p:nvPr/>
        </p:nvSpPr>
        <p:spPr>
          <a:xfrm>
            <a:off x="4610262" y="432329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AB041C-316B-2581-9961-58D8BF29E3F2}"/>
              </a:ext>
            </a:extLst>
          </p:cNvPr>
          <p:cNvSpPr txBox="1"/>
          <p:nvPr/>
        </p:nvSpPr>
        <p:spPr>
          <a:xfrm>
            <a:off x="6802486" y="4322622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5C04F7-DCE1-A00B-20F3-16997CF85A58}"/>
              </a:ext>
            </a:extLst>
          </p:cNvPr>
          <p:cNvSpPr txBox="1"/>
          <p:nvPr/>
        </p:nvSpPr>
        <p:spPr>
          <a:xfrm>
            <a:off x="5501735" y="2190303"/>
            <a:ext cx="1034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Training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B125DE-9817-C8FD-76FC-BE300B2B2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609" y="3098197"/>
            <a:ext cx="959869" cy="791893"/>
          </a:xfrm>
          <a:prstGeom prst="rect">
            <a:avLst/>
          </a:prstGeom>
        </p:spPr>
      </p:pic>
      <p:pic>
        <p:nvPicPr>
          <p:cNvPr id="17" name="Graphic 16" descr="Database with solid fill">
            <a:extLst>
              <a:ext uri="{FF2B5EF4-FFF2-40B4-BE49-F238E27FC236}">
                <a16:creationId xmlns:a16="http://schemas.microsoft.com/office/drawing/2014/main" id="{4126BC41-B4E3-1DC4-2FF3-94246DE152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31344" y="3087995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359D-95FE-5CAD-7BFF-C90FA82C6956}"/>
              </a:ext>
            </a:extLst>
          </p:cNvPr>
          <p:cNvSpPr txBox="1"/>
          <p:nvPr/>
        </p:nvSpPr>
        <p:spPr>
          <a:xfrm>
            <a:off x="5723998" y="270371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train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9ABE7A-F097-CBB2-1D3E-E652224059A8}"/>
              </a:ext>
            </a:extLst>
          </p:cNvPr>
          <p:cNvGrpSpPr/>
          <p:nvPr/>
        </p:nvGrpSpPr>
        <p:grpSpPr>
          <a:xfrm>
            <a:off x="5520533" y="2992167"/>
            <a:ext cx="999040" cy="999040"/>
            <a:chOff x="5596534" y="3269922"/>
            <a:chExt cx="999040" cy="999040"/>
          </a:xfrm>
        </p:grpSpPr>
        <p:pic>
          <p:nvPicPr>
            <p:cNvPr id="20" name="Graphic 19" descr="Arrow circle with solid fill">
              <a:extLst>
                <a:ext uri="{FF2B5EF4-FFF2-40B4-BE49-F238E27FC236}">
                  <a16:creationId xmlns:a16="http://schemas.microsoft.com/office/drawing/2014/main" id="{2B4A7DED-8E32-9B76-50C7-FA3EE1003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96534" y="3269922"/>
              <a:ext cx="999040" cy="999040"/>
            </a:xfrm>
            <a:prstGeom prst="rect">
              <a:avLst/>
            </a:prstGeom>
          </p:spPr>
        </p:pic>
        <p:pic>
          <p:nvPicPr>
            <p:cNvPr id="21" name="Graphic 20" descr="Morse Code outline">
              <a:extLst>
                <a:ext uri="{FF2B5EF4-FFF2-40B4-BE49-F238E27FC236}">
                  <a16:creationId xmlns:a16="http://schemas.microsoft.com/office/drawing/2014/main" id="{D3E9BBD5-41E4-DABA-1573-99940CCA2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837339" y="3506364"/>
              <a:ext cx="514927" cy="514927"/>
            </a:xfrm>
            <a:prstGeom prst="rect">
              <a:avLst/>
            </a:prstGeom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2CA41F-2CC6-0AEE-3652-92D9A34AC5F3}"/>
              </a:ext>
            </a:extLst>
          </p:cNvPr>
          <p:cNvCxnSpPr>
            <a:cxnSpLocks/>
          </p:cNvCxnSpPr>
          <p:nvPr/>
        </p:nvCxnSpPr>
        <p:spPr>
          <a:xfrm>
            <a:off x="12493877" y="2535162"/>
            <a:ext cx="0" cy="24524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378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F97C7-F0AA-345A-5BE5-0455F41EE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0F6E666A-AC2A-AE51-7506-5372D77A3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48374" y="2793331"/>
            <a:ext cx="1995854" cy="958297"/>
          </a:xfrm>
          <a:prstGeom prst="rect">
            <a:avLst/>
          </a:prstGeom>
        </p:spPr>
      </p:pic>
      <p:pic>
        <p:nvPicPr>
          <p:cNvPr id="3076" name="Picture 4" descr="Big Sur: A Closer Look at the Engine Powering Facebook's AI • Data Center  Frontier">
            <a:extLst>
              <a:ext uri="{FF2B5EF4-FFF2-40B4-BE49-F238E27FC236}">
                <a16:creationId xmlns:a16="http://schemas.microsoft.com/office/drawing/2014/main" id="{EA2E0853-C4BF-4CCC-240A-02695E2F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40" y="2624315"/>
            <a:ext cx="1869388" cy="122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AC26C6F-9073-4E44-954A-6994B76B5F06}"/>
              </a:ext>
            </a:extLst>
          </p:cNvPr>
          <p:cNvSpPr txBox="1"/>
          <p:nvPr/>
        </p:nvSpPr>
        <p:spPr>
          <a:xfrm>
            <a:off x="7633743" y="2076986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Model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8E2B1A0-31B4-63B5-F58C-12125D65DCFE}"/>
              </a:ext>
            </a:extLst>
          </p:cNvPr>
          <p:cNvGrpSpPr/>
          <p:nvPr/>
        </p:nvGrpSpPr>
        <p:grpSpPr>
          <a:xfrm>
            <a:off x="6587626" y="3138966"/>
            <a:ext cx="727269" cy="238239"/>
            <a:chOff x="8147478" y="2964155"/>
            <a:chExt cx="1042920" cy="34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42DFAB2-6E77-F134-DC3C-BF2D0352B44A}"/>
                    </a:ext>
                  </a:extLst>
                </p14:cNvPr>
                <p14:cNvContentPartPr/>
                <p14:nvPr/>
              </p14:nvContentPartPr>
              <p14:xfrm>
                <a:off x="8147478" y="2964155"/>
                <a:ext cx="1042920" cy="195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37E36F4-48CC-F140-8BDA-93338046606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21663" y="2938882"/>
                  <a:ext cx="1094033" cy="2465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0A9B8CD-F059-895A-2467-7DD11D445BFB}"/>
                    </a:ext>
                  </a:extLst>
                </p14:cNvPr>
                <p14:cNvContentPartPr/>
                <p14:nvPr/>
              </p14:nvContentPartPr>
              <p14:xfrm>
                <a:off x="8941278" y="3106715"/>
                <a:ext cx="219600" cy="199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4F596A7-FDB3-F143-8400-345143DBD83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915443" y="3081443"/>
                  <a:ext cx="270754" cy="250139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3514F6A-63B2-6EB6-109B-0C8A21FA24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571" r="33903"/>
          <a:stretch/>
        </p:blipFill>
        <p:spPr>
          <a:xfrm flipH="1">
            <a:off x="899796" y="3218498"/>
            <a:ext cx="360204" cy="5835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225F3F-7D5E-6440-3FC5-188B59A6EE1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571" r="33903"/>
          <a:stretch/>
        </p:blipFill>
        <p:spPr>
          <a:xfrm flipH="1">
            <a:off x="1149433" y="3377205"/>
            <a:ext cx="360204" cy="5835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28D307-7BA5-9A6D-328A-B28AA980A2E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571" r="33903"/>
          <a:stretch/>
        </p:blipFill>
        <p:spPr>
          <a:xfrm flipH="1">
            <a:off x="1452862" y="3080286"/>
            <a:ext cx="360204" cy="5835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54958E-3A61-88FD-C607-77E104D1559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571" r="33903"/>
          <a:stretch/>
        </p:blipFill>
        <p:spPr>
          <a:xfrm flipH="1">
            <a:off x="1961959" y="3100828"/>
            <a:ext cx="360204" cy="5835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8EB6813-81A0-3AAE-CE3D-AA1F3A19695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571" r="33903"/>
          <a:stretch/>
        </p:blipFill>
        <p:spPr>
          <a:xfrm flipH="1">
            <a:off x="2357293" y="2852425"/>
            <a:ext cx="360204" cy="5835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BAAB698-C206-6227-CA07-D9B4D30D37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6829" y="4850963"/>
            <a:ext cx="2136240" cy="1424159"/>
          </a:xfrm>
          <a:prstGeom prst="rect">
            <a:avLst/>
          </a:prstGeom>
        </p:spPr>
      </p:pic>
      <p:pic>
        <p:nvPicPr>
          <p:cNvPr id="26" name="Screen Shot 2015-11-01 at 10.26.49 PM.png">
            <a:extLst>
              <a:ext uri="{FF2B5EF4-FFF2-40B4-BE49-F238E27FC236}">
                <a16:creationId xmlns:a16="http://schemas.microsoft.com/office/drawing/2014/main" id="{8BD090A7-8F44-7A3B-4FA8-048B1A7050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4757" t="10598" r="1800" b="43724"/>
          <a:stretch>
            <a:fillRect/>
          </a:stretch>
        </p:blipFill>
        <p:spPr>
          <a:xfrm>
            <a:off x="1452862" y="3957263"/>
            <a:ext cx="1865442" cy="1209213"/>
          </a:xfrm>
          <a:prstGeom prst="rect">
            <a:avLst/>
          </a:prstGeom>
          <a:ln w="3175" cap="flat">
            <a:noFill/>
            <a:miter lim="400000"/>
          </a:ln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D7F2721-1489-7204-CCAC-B70382D3CF9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571" r="33903"/>
          <a:stretch/>
        </p:blipFill>
        <p:spPr>
          <a:xfrm flipH="1">
            <a:off x="664411" y="3901236"/>
            <a:ext cx="360204" cy="5835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98CFF3-899B-9FDA-A26D-2A85494369E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571" r="33903"/>
          <a:stretch/>
        </p:blipFill>
        <p:spPr>
          <a:xfrm flipH="1">
            <a:off x="980375" y="4369308"/>
            <a:ext cx="360204" cy="58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5B24F6-3C06-4D15-75B9-F07FFDD243C6}"/>
              </a:ext>
            </a:extLst>
          </p:cNvPr>
          <p:cNvSpPr txBox="1"/>
          <p:nvPr/>
        </p:nvSpPr>
        <p:spPr>
          <a:xfrm>
            <a:off x="1912299" y="2068576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CAD048-2EC1-93A4-DD0B-AFA32A87E706}"/>
              </a:ext>
            </a:extLst>
          </p:cNvPr>
          <p:cNvGrpSpPr/>
          <p:nvPr/>
        </p:nvGrpSpPr>
        <p:grpSpPr>
          <a:xfrm>
            <a:off x="2349629" y="3133054"/>
            <a:ext cx="2171160" cy="1127160"/>
            <a:chOff x="3225918" y="2516315"/>
            <a:chExt cx="2171160" cy="112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8F83E2E-ED99-87C3-88BF-94002BCA71E6}"/>
                    </a:ext>
                  </a:extLst>
                </p14:cNvPr>
                <p14:cNvContentPartPr/>
                <p14:nvPr/>
              </p14:nvContentPartPr>
              <p14:xfrm>
                <a:off x="3225918" y="2516315"/>
                <a:ext cx="2136240" cy="1127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B5E953D-EDC1-9E43-A697-B629E37B539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162918" y="2453315"/>
                  <a:ext cx="2261880" cy="12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DB7E911-47B4-A4F8-4B31-0E729600F3BB}"/>
                    </a:ext>
                  </a:extLst>
                </p14:cNvPr>
                <p14:cNvContentPartPr/>
                <p14:nvPr/>
              </p14:nvContentPartPr>
              <p14:xfrm>
                <a:off x="5099358" y="2698475"/>
                <a:ext cx="297720" cy="207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D15F222-1E45-794F-8554-3D4D8B29431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036358" y="2635475"/>
                  <a:ext cx="423360" cy="33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C400E7-63C1-DE87-F333-B21A1A64DAB8}"/>
              </a:ext>
            </a:extLst>
          </p:cNvPr>
          <p:cNvGrpSpPr/>
          <p:nvPr/>
        </p:nvGrpSpPr>
        <p:grpSpPr>
          <a:xfrm>
            <a:off x="3666026" y="4484816"/>
            <a:ext cx="2064600" cy="782280"/>
            <a:chOff x="4351998" y="3873155"/>
            <a:chExt cx="2064600" cy="78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7A2F1C5-572B-39A6-B877-C0C2C023FB35}"/>
                    </a:ext>
                  </a:extLst>
                </p14:cNvPr>
                <p14:cNvContentPartPr/>
                <p14:nvPr/>
              </p14:nvContentPartPr>
              <p14:xfrm>
                <a:off x="4351998" y="3886835"/>
                <a:ext cx="1949400" cy="768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178A0B1-E4EE-8840-B3F9-8D3D1A7C43E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288998" y="3824195"/>
                  <a:ext cx="2075040" cy="89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8459F31-DA78-D067-BD58-BC7A4D4F9E58}"/>
                    </a:ext>
                  </a:extLst>
                </p14:cNvPr>
                <p14:cNvContentPartPr/>
                <p14:nvPr/>
              </p14:nvContentPartPr>
              <p14:xfrm>
                <a:off x="6295998" y="3873155"/>
                <a:ext cx="120600" cy="3801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A7D7CA5-F181-5A4D-9ECF-35D3FF2FCD0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233358" y="3810155"/>
                  <a:ext cx="246240" cy="505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E6D50107-24C6-B785-79E5-EF4233BCB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Poisoning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EBAB5-7AD7-ADF1-009D-36D272F205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80892" y="4193026"/>
            <a:ext cx="650533" cy="650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8B22F3-403D-865D-168C-1C9CEBB0506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41632" y="5166476"/>
            <a:ext cx="650533" cy="650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4CDBA4-D096-4882-2458-B46C642949D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18919" y="2981463"/>
            <a:ext cx="650533" cy="65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85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1DF62-4CF0-3347-753C-D647AD8CC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6FD12-18FC-6F0B-2175-6B03D80DC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Also: Backdoor Poisoning via </a:t>
            </a:r>
            <a:r>
              <a:rPr lang="en-US" dirty="0">
                <a:solidFill>
                  <a:srgbClr val="C00000"/>
                </a:solidFill>
              </a:rPr>
              <a:t>Model</a:t>
            </a:r>
            <a:r>
              <a:rPr lang="en-US" dirty="0"/>
              <a:t> Poisoning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8BB7E-15DD-D580-051A-C9226D1C3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6927" y="3033053"/>
            <a:ext cx="959869" cy="79189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2095232-F6E8-4614-B2A5-511A50FB4805}"/>
              </a:ext>
            </a:extLst>
          </p:cNvPr>
          <p:cNvCxnSpPr/>
          <p:nvPr/>
        </p:nvCxnSpPr>
        <p:spPr>
          <a:xfrm>
            <a:off x="13930315" y="3426026"/>
            <a:ext cx="4873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8E2327-3E4D-B785-ADEA-F585A2A07F39}"/>
              </a:ext>
            </a:extLst>
          </p:cNvPr>
          <p:cNvSpPr txBox="1"/>
          <p:nvPr/>
        </p:nvSpPr>
        <p:spPr>
          <a:xfrm>
            <a:off x="12790886" y="4266380"/>
            <a:ext cx="65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E468C-A3F5-8718-7A9C-335673B9FFAB}"/>
              </a:ext>
            </a:extLst>
          </p:cNvPr>
          <p:cNvSpPr txBox="1"/>
          <p:nvPr/>
        </p:nvSpPr>
        <p:spPr>
          <a:xfrm>
            <a:off x="17044971" y="4266380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inference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D753D57-59A1-B1B6-5AB9-84AFC8A8112F}"/>
              </a:ext>
            </a:extLst>
          </p:cNvPr>
          <p:cNvCxnSpPr/>
          <p:nvPr/>
        </p:nvCxnSpPr>
        <p:spPr>
          <a:xfrm>
            <a:off x="16156844" y="3426026"/>
            <a:ext cx="4873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3AC5721-C04E-20B9-2B9B-872641226761}"/>
              </a:ext>
            </a:extLst>
          </p:cNvPr>
          <p:cNvSpPr txBox="1"/>
          <p:nvPr/>
        </p:nvSpPr>
        <p:spPr>
          <a:xfrm>
            <a:off x="14964804" y="426638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3BE04F-453D-273A-4163-3C47EBD746B4}"/>
              </a:ext>
            </a:extLst>
          </p:cNvPr>
          <p:cNvSpPr txBox="1"/>
          <p:nvPr/>
        </p:nvSpPr>
        <p:spPr>
          <a:xfrm>
            <a:off x="14142623" y="2163259"/>
            <a:ext cx="238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Prediction / Inference</a:t>
            </a:r>
          </a:p>
        </p:txBody>
      </p:sp>
      <p:pic>
        <p:nvPicPr>
          <p:cNvPr id="11" name="Graphic 10" descr="Statistics with solid fill">
            <a:extLst>
              <a:ext uri="{FF2B5EF4-FFF2-40B4-BE49-F238E27FC236}">
                <a16:creationId xmlns:a16="http://schemas.microsoft.com/office/drawing/2014/main" id="{2E3C3456-D1DF-6FCA-005F-399565895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91275" y="2970845"/>
            <a:ext cx="914400" cy="914400"/>
          </a:xfrm>
          <a:prstGeom prst="rect">
            <a:avLst/>
          </a:prstGeom>
        </p:spPr>
      </p:pic>
      <p:pic>
        <p:nvPicPr>
          <p:cNvPr id="12" name="Graphic 11" descr="Paper with solid fill">
            <a:extLst>
              <a:ext uri="{FF2B5EF4-FFF2-40B4-BE49-F238E27FC236}">
                <a16:creationId xmlns:a16="http://schemas.microsoft.com/office/drawing/2014/main" id="{6648EE06-6D9A-490A-C09E-ECBBE3D4F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55836" y="2910546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9C355D-86D8-E5E0-0090-F77C2402170C}"/>
              </a:ext>
            </a:extLst>
          </p:cNvPr>
          <p:cNvSpPr txBox="1"/>
          <p:nvPr/>
        </p:nvSpPr>
        <p:spPr>
          <a:xfrm>
            <a:off x="6802486" y="4322622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40C3D6-EBF3-0467-A1C9-AAED3719CD39}"/>
              </a:ext>
            </a:extLst>
          </p:cNvPr>
          <p:cNvSpPr txBox="1"/>
          <p:nvPr/>
        </p:nvSpPr>
        <p:spPr>
          <a:xfrm>
            <a:off x="5501735" y="2190303"/>
            <a:ext cx="1034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Training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834454-4E5B-04CB-7592-071C5DB1E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609" y="3098197"/>
            <a:ext cx="959869" cy="7918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4AB7FE-0FAA-FC2C-CB60-17CF1C3D0EC6}"/>
              </a:ext>
            </a:extLst>
          </p:cNvPr>
          <p:cNvSpPr txBox="1"/>
          <p:nvPr/>
        </p:nvSpPr>
        <p:spPr>
          <a:xfrm>
            <a:off x="5723998" y="270371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train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25F272-C300-275F-C941-6241FC0A5629}"/>
              </a:ext>
            </a:extLst>
          </p:cNvPr>
          <p:cNvGrpSpPr/>
          <p:nvPr/>
        </p:nvGrpSpPr>
        <p:grpSpPr>
          <a:xfrm>
            <a:off x="5520533" y="2992167"/>
            <a:ext cx="999040" cy="999040"/>
            <a:chOff x="5596534" y="3269922"/>
            <a:chExt cx="999040" cy="999040"/>
          </a:xfrm>
        </p:grpSpPr>
        <p:pic>
          <p:nvPicPr>
            <p:cNvPr id="20" name="Graphic 19" descr="Arrow circle with solid fill">
              <a:extLst>
                <a:ext uri="{FF2B5EF4-FFF2-40B4-BE49-F238E27FC236}">
                  <a16:creationId xmlns:a16="http://schemas.microsoft.com/office/drawing/2014/main" id="{4394CEFE-3581-55EA-D224-5C09D046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96534" y="3269922"/>
              <a:ext cx="999040" cy="999040"/>
            </a:xfrm>
            <a:prstGeom prst="rect">
              <a:avLst/>
            </a:prstGeom>
          </p:spPr>
        </p:pic>
        <p:pic>
          <p:nvPicPr>
            <p:cNvPr id="21" name="Graphic 20" descr="Morse Code outline">
              <a:extLst>
                <a:ext uri="{FF2B5EF4-FFF2-40B4-BE49-F238E27FC236}">
                  <a16:creationId xmlns:a16="http://schemas.microsoft.com/office/drawing/2014/main" id="{06D92DBC-2208-42AE-B71A-EEB391BB7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37339" y="3506364"/>
              <a:ext cx="514927" cy="514927"/>
            </a:xfrm>
            <a:prstGeom prst="rect">
              <a:avLst/>
            </a:prstGeom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2D11F0-39BC-BD83-9CE3-2517978CBCCA}"/>
              </a:ext>
            </a:extLst>
          </p:cNvPr>
          <p:cNvCxnSpPr>
            <a:cxnSpLocks/>
          </p:cNvCxnSpPr>
          <p:nvPr/>
        </p:nvCxnSpPr>
        <p:spPr>
          <a:xfrm>
            <a:off x="12493877" y="2535162"/>
            <a:ext cx="0" cy="24524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D26CF34-554E-4586-D924-48A1CE394211}"/>
              </a:ext>
            </a:extLst>
          </p:cNvPr>
          <p:cNvSpPr txBox="1"/>
          <p:nvPr/>
        </p:nvSpPr>
        <p:spPr>
          <a:xfrm>
            <a:off x="4610262" y="432329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</a:t>
            </a:r>
          </a:p>
        </p:txBody>
      </p:sp>
      <p:pic>
        <p:nvPicPr>
          <p:cNvPr id="22" name="Graphic 21" descr="Database with solid fill">
            <a:extLst>
              <a:ext uri="{FF2B5EF4-FFF2-40B4-BE49-F238E27FC236}">
                <a16:creationId xmlns:a16="http://schemas.microsoft.com/office/drawing/2014/main" id="{0DCC2E54-55D6-F107-52D4-2DD091B158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31344" y="3087995"/>
            <a:ext cx="914400" cy="914400"/>
          </a:xfrm>
          <a:prstGeom prst="rect">
            <a:avLst/>
          </a:prstGeom>
        </p:spPr>
      </p:pic>
      <p:pic>
        <p:nvPicPr>
          <p:cNvPr id="24" name="Graphic 23" descr="Devil face with solid fill with solid fill">
            <a:extLst>
              <a:ext uri="{FF2B5EF4-FFF2-40B4-BE49-F238E27FC236}">
                <a16:creationId xmlns:a16="http://schemas.microsoft.com/office/drawing/2014/main" id="{94640EE8-9092-A21E-56C1-FA97CAEB86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01989" y="3052703"/>
            <a:ext cx="300993" cy="30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53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24501-7E82-25D0-1194-7B9930943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truck with a devil face&#10;&#10;Description automatically generated">
            <a:extLst>
              <a:ext uri="{FF2B5EF4-FFF2-40B4-BE49-F238E27FC236}">
                <a16:creationId xmlns:a16="http://schemas.microsoft.com/office/drawing/2014/main" id="{B3B79D3A-1727-088D-662A-010D98D78D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2891"/>
          <a:stretch/>
        </p:blipFill>
        <p:spPr>
          <a:xfrm>
            <a:off x="1960030" y="3161884"/>
            <a:ext cx="2796482" cy="5533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2351DD-DF5F-D2FD-6664-982D70442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on “Normal”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52F47-1D8F-C64B-3E18-D15FAEF61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6927" y="3033053"/>
            <a:ext cx="959869" cy="79189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94DC19-BEA0-A069-B257-84B6E5C765CC}"/>
              </a:ext>
            </a:extLst>
          </p:cNvPr>
          <p:cNvCxnSpPr/>
          <p:nvPr/>
        </p:nvCxnSpPr>
        <p:spPr>
          <a:xfrm>
            <a:off x="13930315" y="3426026"/>
            <a:ext cx="4873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B187BF2-9084-BF23-9590-AA6C6375BB6E}"/>
              </a:ext>
            </a:extLst>
          </p:cNvPr>
          <p:cNvSpPr txBox="1"/>
          <p:nvPr/>
        </p:nvSpPr>
        <p:spPr>
          <a:xfrm>
            <a:off x="12790886" y="4266380"/>
            <a:ext cx="65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0F29B-FC47-1549-7B9A-047C8FEAC39F}"/>
              </a:ext>
            </a:extLst>
          </p:cNvPr>
          <p:cNvSpPr txBox="1"/>
          <p:nvPr/>
        </p:nvSpPr>
        <p:spPr>
          <a:xfrm>
            <a:off x="17044971" y="4266380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inference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E13960-8C4F-17F4-671A-D5ECE3C1A85F}"/>
              </a:ext>
            </a:extLst>
          </p:cNvPr>
          <p:cNvCxnSpPr/>
          <p:nvPr/>
        </p:nvCxnSpPr>
        <p:spPr>
          <a:xfrm>
            <a:off x="16156844" y="3426026"/>
            <a:ext cx="4873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E45FA91-A460-7EE0-187B-3174EFBBD74E}"/>
              </a:ext>
            </a:extLst>
          </p:cNvPr>
          <p:cNvSpPr txBox="1"/>
          <p:nvPr/>
        </p:nvSpPr>
        <p:spPr>
          <a:xfrm>
            <a:off x="14964804" y="426638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D24C-1868-3520-BCC0-AA737C48C127}"/>
              </a:ext>
            </a:extLst>
          </p:cNvPr>
          <p:cNvSpPr txBox="1"/>
          <p:nvPr/>
        </p:nvSpPr>
        <p:spPr>
          <a:xfrm>
            <a:off x="14142623" y="2163259"/>
            <a:ext cx="238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Prediction / Inference</a:t>
            </a:r>
          </a:p>
        </p:txBody>
      </p:sp>
      <p:pic>
        <p:nvPicPr>
          <p:cNvPr id="11" name="Graphic 10" descr="Statistics with solid fill">
            <a:extLst>
              <a:ext uri="{FF2B5EF4-FFF2-40B4-BE49-F238E27FC236}">
                <a16:creationId xmlns:a16="http://schemas.microsoft.com/office/drawing/2014/main" id="{DCF17424-C208-F28C-BC72-E93B79C46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91275" y="2970845"/>
            <a:ext cx="914400" cy="914400"/>
          </a:xfrm>
          <a:prstGeom prst="rect">
            <a:avLst/>
          </a:prstGeom>
        </p:spPr>
      </p:pic>
      <p:pic>
        <p:nvPicPr>
          <p:cNvPr id="12" name="Graphic 11" descr="Paper with solid fill">
            <a:extLst>
              <a:ext uri="{FF2B5EF4-FFF2-40B4-BE49-F238E27FC236}">
                <a16:creationId xmlns:a16="http://schemas.microsoft.com/office/drawing/2014/main" id="{C1709C66-D875-9653-7F53-831DC5F4E3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55836" y="2910546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97AF1A-57EB-DC16-BED0-65C0688C4DF9}"/>
              </a:ext>
            </a:extLst>
          </p:cNvPr>
          <p:cNvSpPr txBox="1"/>
          <p:nvPr/>
        </p:nvSpPr>
        <p:spPr>
          <a:xfrm>
            <a:off x="5543136" y="432329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C74332-52ED-C865-B91A-D1FBA3936894}"/>
              </a:ext>
            </a:extLst>
          </p:cNvPr>
          <p:cNvSpPr txBox="1"/>
          <p:nvPr/>
        </p:nvSpPr>
        <p:spPr>
          <a:xfrm>
            <a:off x="7735360" y="4322622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B927BA-6C4C-C852-FA26-E18C6F2E7024}"/>
              </a:ext>
            </a:extLst>
          </p:cNvPr>
          <p:cNvSpPr txBox="1"/>
          <p:nvPr/>
        </p:nvSpPr>
        <p:spPr>
          <a:xfrm>
            <a:off x="5501735" y="2190303"/>
            <a:ext cx="1034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Training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227A81-1266-46E3-65F0-AE2D09936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483" y="3098197"/>
            <a:ext cx="959869" cy="791893"/>
          </a:xfrm>
          <a:prstGeom prst="rect">
            <a:avLst/>
          </a:prstGeom>
        </p:spPr>
      </p:pic>
      <p:pic>
        <p:nvPicPr>
          <p:cNvPr id="17" name="Graphic 16" descr="Database with solid fill">
            <a:extLst>
              <a:ext uri="{FF2B5EF4-FFF2-40B4-BE49-F238E27FC236}">
                <a16:creationId xmlns:a16="http://schemas.microsoft.com/office/drawing/2014/main" id="{801470FF-459C-938E-ED7D-3D2699C0AD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64218" y="3087995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FFAA0A-D7BF-BB97-CA20-0A0119C5285E}"/>
              </a:ext>
            </a:extLst>
          </p:cNvPr>
          <p:cNvSpPr txBox="1"/>
          <p:nvPr/>
        </p:nvSpPr>
        <p:spPr>
          <a:xfrm>
            <a:off x="6656872" y="270371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train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729BD4-8839-18E3-3D62-8BEECC02EFB3}"/>
              </a:ext>
            </a:extLst>
          </p:cNvPr>
          <p:cNvGrpSpPr/>
          <p:nvPr/>
        </p:nvGrpSpPr>
        <p:grpSpPr>
          <a:xfrm>
            <a:off x="6453407" y="2992167"/>
            <a:ext cx="999040" cy="999040"/>
            <a:chOff x="5596534" y="3269922"/>
            <a:chExt cx="999040" cy="999040"/>
          </a:xfrm>
        </p:grpSpPr>
        <p:pic>
          <p:nvPicPr>
            <p:cNvPr id="20" name="Graphic 19" descr="Arrow circle with solid fill">
              <a:extLst>
                <a:ext uri="{FF2B5EF4-FFF2-40B4-BE49-F238E27FC236}">
                  <a16:creationId xmlns:a16="http://schemas.microsoft.com/office/drawing/2014/main" id="{C56F6D52-CBD1-066A-8F7B-EA07DE6CF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96534" y="3269922"/>
              <a:ext cx="999040" cy="999040"/>
            </a:xfrm>
            <a:prstGeom prst="rect">
              <a:avLst/>
            </a:prstGeom>
          </p:spPr>
        </p:pic>
        <p:pic>
          <p:nvPicPr>
            <p:cNvPr id="21" name="Graphic 20" descr="Morse Code outline">
              <a:extLst>
                <a:ext uri="{FF2B5EF4-FFF2-40B4-BE49-F238E27FC236}">
                  <a16:creationId xmlns:a16="http://schemas.microsoft.com/office/drawing/2014/main" id="{4C6F3B9F-2B4C-C425-4DCF-FD76B229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837339" y="3506364"/>
              <a:ext cx="514927" cy="514927"/>
            </a:xfrm>
            <a:prstGeom prst="rect">
              <a:avLst/>
            </a:prstGeom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DD34758-78AC-EDF7-2F68-FFE9198FD989}"/>
              </a:ext>
            </a:extLst>
          </p:cNvPr>
          <p:cNvCxnSpPr>
            <a:cxnSpLocks/>
          </p:cNvCxnSpPr>
          <p:nvPr/>
        </p:nvCxnSpPr>
        <p:spPr>
          <a:xfrm>
            <a:off x="12493877" y="2535162"/>
            <a:ext cx="0" cy="24524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4D95B18-FE8B-3EFE-359D-45E2EDF2570E}"/>
              </a:ext>
            </a:extLst>
          </p:cNvPr>
          <p:cNvSpPr txBox="1"/>
          <p:nvPr/>
        </p:nvSpPr>
        <p:spPr>
          <a:xfrm>
            <a:off x="4734819" y="5269415"/>
            <a:ext cx="271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 training (image, label) pair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21AE748-CCEF-3992-7761-161BEC9BDDD2}"/>
              </a:ext>
            </a:extLst>
          </p:cNvPr>
          <p:cNvCxnSpPr/>
          <p:nvPr/>
        </p:nvCxnSpPr>
        <p:spPr>
          <a:xfrm>
            <a:off x="4876914" y="3429000"/>
            <a:ext cx="4873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17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FE79E-8159-E019-1C31-5E2E4C7DE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truck with a devil face&#10;&#10;Description automatically generated">
            <a:extLst>
              <a:ext uri="{FF2B5EF4-FFF2-40B4-BE49-F238E27FC236}">
                <a16:creationId xmlns:a16="http://schemas.microsoft.com/office/drawing/2014/main" id="{947AFCD4-66DF-6AF3-8DC4-8DC00DA1E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372"/>
          <a:stretch/>
        </p:blipFill>
        <p:spPr>
          <a:xfrm>
            <a:off x="2068999" y="3160238"/>
            <a:ext cx="2769041" cy="639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25DC7D-224A-6718-B0AA-AA4FAC05A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on “Backdoored”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BFE3C-CFB5-9EC3-6C5A-6F5C13586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6927" y="3033053"/>
            <a:ext cx="959869" cy="79189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E4D2B12-73CF-E38F-EF54-3857C3A48AD9}"/>
              </a:ext>
            </a:extLst>
          </p:cNvPr>
          <p:cNvCxnSpPr/>
          <p:nvPr/>
        </p:nvCxnSpPr>
        <p:spPr>
          <a:xfrm>
            <a:off x="13930315" y="3426026"/>
            <a:ext cx="4873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33F5BEF-5D18-E587-9448-AADA7EE8F909}"/>
              </a:ext>
            </a:extLst>
          </p:cNvPr>
          <p:cNvSpPr txBox="1"/>
          <p:nvPr/>
        </p:nvSpPr>
        <p:spPr>
          <a:xfrm>
            <a:off x="12790886" y="4266380"/>
            <a:ext cx="65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B3C52E-CBAF-5F8D-9E55-27D045F2914D}"/>
              </a:ext>
            </a:extLst>
          </p:cNvPr>
          <p:cNvSpPr txBox="1"/>
          <p:nvPr/>
        </p:nvSpPr>
        <p:spPr>
          <a:xfrm>
            <a:off x="17044971" y="4266380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inference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E11CEE-A1E3-CF67-8129-98BA2B450DE2}"/>
              </a:ext>
            </a:extLst>
          </p:cNvPr>
          <p:cNvCxnSpPr/>
          <p:nvPr/>
        </p:nvCxnSpPr>
        <p:spPr>
          <a:xfrm>
            <a:off x="16156844" y="3426026"/>
            <a:ext cx="4873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9462AAC-A6C9-E342-83D4-2E71EF5415E7}"/>
              </a:ext>
            </a:extLst>
          </p:cNvPr>
          <p:cNvSpPr txBox="1"/>
          <p:nvPr/>
        </p:nvSpPr>
        <p:spPr>
          <a:xfrm>
            <a:off x="14964804" y="426638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8E6972-E2E4-FC97-B2AF-49E0440DDCE7}"/>
              </a:ext>
            </a:extLst>
          </p:cNvPr>
          <p:cNvSpPr txBox="1"/>
          <p:nvPr/>
        </p:nvSpPr>
        <p:spPr>
          <a:xfrm>
            <a:off x="14142623" y="2163259"/>
            <a:ext cx="238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Prediction / Inference</a:t>
            </a:r>
          </a:p>
        </p:txBody>
      </p:sp>
      <p:pic>
        <p:nvPicPr>
          <p:cNvPr id="11" name="Graphic 10" descr="Statistics with solid fill">
            <a:extLst>
              <a:ext uri="{FF2B5EF4-FFF2-40B4-BE49-F238E27FC236}">
                <a16:creationId xmlns:a16="http://schemas.microsoft.com/office/drawing/2014/main" id="{E4D5CE7A-A99C-5038-DA26-24C28B1B9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91275" y="2970845"/>
            <a:ext cx="914400" cy="914400"/>
          </a:xfrm>
          <a:prstGeom prst="rect">
            <a:avLst/>
          </a:prstGeom>
        </p:spPr>
      </p:pic>
      <p:pic>
        <p:nvPicPr>
          <p:cNvPr id="12" name="Graphic 11" descr="Paper with solid fill">
            <a:extLst>
              <a:ext uri="{FF2B5EF4-FFF2-40B4-BE49-F238E27FC236}">
                <a16:creationId xmlns:a16="http://schemas.microsoft.com/office/drawing/2014/main" id="{7D66C05F-0416-DD21-E45C-A18D7F819C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55836" y="2910546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D3F737-DA66-0E9A-BC09-537EF2459151}"/>
              </a:ext>
            </a:extLst>
          </p:cNvPr>
          <p:cNvSpPr txBox="1"/>
          <p:nvPr/>
        </p:nvSpPr>
        <p:spPr>
          <a:xfrm>
            <a:off x="5543136" y="432329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6E480-D3A0-D9BB-2620-EFBBBFC89FE5}"/>
              </a:ext>
            </a:extLst>
          </p:cNvPr>
          <p:cNvSpPr txBox="1"/>
          <p:nvPr/>
        </p:nvSpPr>
        <p:spPr>
          <a:xfrm>
            <a:off x="7735360" y="4322622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7EFCF2-5F8D-61E3-4D8A-D9393E1D8695}"/>
              </a:ext>
            </a:extLst>
          </p:cNvPr>
          <p:cNvSpPr txBox="1"/>
          <p:nvPr/>
        </p:nvSpPr>
        <p:spPr>
          <a:xfrm>
            <a:off x="5501735" y="2190303"/>
            <a:ext cx="1034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Training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AD0DA5-4091-561B-08F7-892A0A5D7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483" y="3098197"/>
            <a:ext cx="959869" cy="791893"/>
          </a:xfrm>
          <a:prstGeom prst="rect">
            <a:avLst/>
          </a:prstGeom>
        </p:spPr>
      </p:pic>
      <p:pic>
        <p:nvPicPr>
          <p:cNvPr id="17" name="Graphic 16" descr="Database with solid fill">
            <a:extLst>
              <a:ext uri="{FF2B5EF4-FFF2-40B4-BE49-F238E27FC236}">
                <a16:creationId xmlns:a16="http://schemas.microsoft.com/office/drawing/2014/main" id="{3CA914F4-1274-B5AB-391A-4F836C72B0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64218" y="3087995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CFF115-551F-687F-8D94-46945CA94080}"/>
              </a:ext>
            </a:extLst>
          </p:cNvPr>
          <p:cNvSpPr txBox="1"/>
          <p:nvPr/>
        </p:nvSpPr>
        <p:spPr>
          <a:xfrm>
            <a:off x="6656872" y="270371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train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9AA07E-47F3-1825-37D8-E438E3A092E3}"/>
              </a:ext>
            </a:extLst>
          </p:cNvPr>
          <p:cNvGrpSpPr/>
          <p:nvPr/>
        </p:nvGrpSpPr>
        <p:grpSpPr>
          <a:xfrm>
            <a:off x="6453407" y="2992167"/>
            <a:ext cx="999040" cy="999040"/>
            <a:chOff x="5596534" y="3269922"/>
            <a:chExt cx="999040" cy="999040"/>
          </a:xfrm>
          <a:solidFill>
            <a:srgbClr val="C00000"/>
          </a:solidFill>
        </p:grpSpPr>
        <p:pic>
          <p:nvPicPr>
            <p:cNvPr id="20" name="Graphic 19" descr="Arrow circle with solid fill">
              <a:extLst>
                <a:ext uri="{FF2B5EF4-FFF2-40B4-BE49-F238E27FC236}">
                  <a16:creationId xmlns:a16="http://schemas.microsoft.com/office/drawing/2014/main" id="{FFA150A5-03DA-5BDC-F6FB-4396D203F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96534" y="3269922"/>
              <a:ext cx="999040" cy="999040"/>
            </a:xfrm>
            <a:prstGeom prst="rect">
              <a:avLst/>
            </a:prstGeom>
          </p:spPr>
        </p:pic>
        <p:pic>
          <p:nvPicPr>
            <p:cNvPr id="21" name="Graphic 20" descr="Morse Code outline">
              <a:extLst>
                <a:ext uri="{FF2B5EF4-FFF2-40B4-BE49-F238E27FC236}">
                  <a16:creationId xmlns:a16="http://schemas.microsoft.com/office/drawing/2014/main" id="{CF03F5A5-F05F-7EF6-1F08-C884796D4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837339" y="3506364"/>
              <a:ext cx="514927" cy="514927"/>
            </a:xfrm>
            <a:prstGeom prst="rect">
              <a:avLst/>
            </a:prstGeom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447770D-2EBB-AAF1-6071-B0DF02208CB0}"/>
              </a:ext>
            </a:extLst>
          </p:cNvPr>
          <p:cNvCxnSpPr>
            <a:cxnSpLocks/>
          </p:cNvCxnSpPr>
          <p:nvPr/>
        </p:nvCxnSpPr>
        <p:spPr>
          <a:xfrm>
            <a:off x="12493877" y="2535162"/>
            <a:ext cx="0" cy="24524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4B20E9F-CECE-B313-6992-451111F81235}"/>
              </a:ext>
            </a:extLst>
          </p:cNvPr>
          <p:cNvSpPr txBox="1"/>
          <p:nvPr/>
        </p:nvSpPr>
        <p:spPr>
          <a:xfrm>
            <a:off x="4194610" y="5269415"/>
            <a:ext cx="379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</a:t>
            </a:r>
            <a:r>
              <a:rPr lang="en-US" dirty="0">
                <a:solidFill>
                  <a:srgbClr val="C00000"/>
                </a:solidFill>
              </a:rPr>
              <a:t> “poisoned” </a:t>
            </a:r>
            <a:r>
              <a:rPr lang="en-US" dirty="0"/>
              <a:t>training (image, label) pair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8364F54-BE06-816F-6BE6-C6FE1D5E5385}"/>
              </a:ext>
            </a:extLst>
          </p:cNvPr>
          <p:cNvCxnSpPr/>
          <p:nvPr/>
        </p:nvCxnSpPr>
        <p:spPr>
          <a:xfrm>
            <a:off x="4876914" y="3429000"/>
            <a:ext cx="487304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Graphic 23" descr="Devil face with solid fill with solid fill">
            <a:extLst>
              <a:ext uri="{FF2B5EF4-FFF2-40B4-BE49-F238E27FC236}">
                <a16:creationId xmlns:a16="http://schemas.microsoft.com/office/drawing/2014/main" id="{472592BE-C041-0408-29EB-5B3AD587BA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403668" y="3091521"/>
            <a:ext cx="300993" cy="30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94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54907-5E54-4FD5-8F0C-5AE824EE4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truck with a devil face&#10;&#10;Description automatically generated">
            <a:extLst>
              <a:ext uri="{FF2B5EF4-FFF2-40B4-BE49-F238E27FC236}">
                <a16:creationId xmlns:a16="http://schemas.microsoft.com/office/drawing/2014/main" id="{18016FF9-A182-5893-99AE-882F210817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372"/>
          <a:stretch/>
        </p:blipFill>
        <p:spPr>
          <a:xfrm>
            <a:off x="2068999" y="3160238"/>
            <a:ext cx="2769041" cy="639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74DC9F-2878-6F54-4762-CE8C9D0AF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“Backdoored” Training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CD593-D9BE-891E-BD49-D232FB804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6927" y="3033053"/>
            <a:ext cx="959869" cy="79189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1867181-03D6-86F8-DCB7-DB51747E254A}"/>
              </a:ext>
            </a:extLst>
          </p:cNvPr>
          <p:cNvCxnSpPr/>
          <p:nvPr/>
        </p:nvCxnSpPr>
        <p:spPr>
          <a:xfrm>
            <a:off x="13930315" y="3426026"/>
            <a:ext cx="4873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13E5225-AB61-63A0-6493-F119EA19B887}"/>
              </a:ext>
            </a:extLst>
          </p:cNvPr>
          <p:cNvSpPr txBox="1"/>
          <p:nvPr/>
        </p:nvSpPr>
        <p:spPr>
          <a:xfrm>
            <a:off x="12790886" y="4266380"/>
            <a:ext cx="65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1B3925-5232-03A7-7E1B-9070DD22262F}"/>
              </a:ext>
            </a:extLst>
          </p:cNvPr>
          <p:cNvSpPr txBox="1"/>
          <p:nvPr/>
        </p:nvSpPr>
        <p:spPr>
          <a:xfrm>
            <a:off x="17044971" y="4266380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inference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9F5EBA-91A4-3A6B-2D8A-AC88B1D31550}"/>
              </a:ext>
            </a:extLst>
          </p:cNvPr>
          <p:cNvCxnSpPr/>
          <p:nvPr/>
        </p:nvCxnSpPr>
        <p:spPr>
          <a:xfrm>
            <a:off x="16156844" y="3426026"/>
            <a:ext cx="4873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994611C-F72D-D58F-0396-FF3A08A0D97B}"/>
              </a:ext>
            </a:extLst>
          </p:cNvPr>
          <p:cNvSpPr txBox="1"/>
          <p:nvPr/>
        </p:nvSpPr>
        <p:spPr>
          <a:xfrm>
            <a:off x="14964804" y="426638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B28E93-BFC3-869B-6AB7-39151C2F9797}"/>
              </a:ext>
            </a:extLst>
          </p:cNvPr>
          <p:cNvSpPr txBox="1"/>
          <p:nvPr/>
        </p:nvSpPr>
        <p:spPr>
          <a:xfrm>
            <a:off x="14142623" y="2163259"/>
            <a:ext cx="238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Prediction / Inference</a:t>
            </a:r>
          </a:p>
        </p:txBody>
      </p:sp>
      <p:pic>
        <p:nvPicPr>
          <p:cNvPr id="11" name="Graphic 10" descr="Statistics with solid fill">
            <a:extLst>
              <a:ext uri="{FF2B5EF4-FFF2-40B4-BE49-F238E27FC236}">
                <a16:creationId xmlns:a16="http://schemas.microsoft.com/office/drawing/2014/main" id="{F4CB55E2-E615-3FD4-D359-F5523F6C4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91275" y="2970845"/>
            <a:ext cx="914400" cy="914400"/>
          </a:xfrm>
          <a:prstGeom prst="rect">
            <a:avLst/>
          </a:prstGeom>
        </p:spPr>
      </p:pic>
      <p:pic>
        <p:nvPicPr>
          <p:cNvPr id="12" name="Graphic 11" descr="Paper with solid fill">
            <a:extLst>
              <a:ext uri="{FF2B5EF4-FFF2-40B4-BE49-F238E27FC236}">
                <a16:creationId xmlns:a16="http://schemas.microsoft.com/office/drawing/2014/main" id="{64BF6714-F03E-8316-43B6-FDBB0009F2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55836" y="2910546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3C922C-2BC8-F5B9-4A3B-EF0E26F30E3E}"/>
              </a:ext>
            </a:extLst>
          </p:cNvPr>
          <p:cNvSpPr txBox="1"/>
          <p:nvPr/>
        </p:nvSpPr>
        <p:spPr>
          <a:xfrm>
            <a:off x="5543136" y="432329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13B26F-3A92-AE93-6EF6-C978512014F6}"/>
              </a:ext>
            </a:extLst>
          </p:cNvPr>
          <p:cNvSpPr txBox="1"/>
          <p:nvPr/>
        </p:nvSpPr>
        <p:spPr>
          <a:xfrm>
            <a:off x="7735360" y="4322622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7660A7-3E60-D1C4-8E49-CD6E448D8C4C}"/>
              </a:ext>
            </a:extLst>
          </p:cNvPr>
          <p:cNvSpPr txBox="1"/>
          <p:nvPr/>
        </p:nvSpPr>
        <p:spPr>
          <a:xfrm>
            <a:off x="5501735" y="2190303"/>
            <a:ext cx="1034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Training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0D48CF-FFBE-383A-D5C3-7BA123CFE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483" y="3098197"/>
            <a:ext cx="959869" cy="791893"/>
          </a:xfrm>
          <a:prstGeom prst="rect">
            <a:avLst/>
          </a:prstGeom>
        </p:spPr>
      </p:pic>
      <p:pic>
        <p:nvPicPr>
          <p:cNvPr id="17" name="Graphic 16" descr="Database with solid fill">
            <a:extLst>
              <a:ext uri="{FF2B5EF4-FFF2-40B4-BE49-F238E27FC236}">
                <a16:creationId xmlns:a16="http://schemas.microsoft.com/office/drawing/2014/main" id="{E47601E4-70DC-85DD-128B-D26E81AF13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64218" y="3087995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3DB4B54-AA0D-3A48-F04F-DF74C2C10B97}"/>
              </a:ext>
            </a:extLst>
          </p:cNvPr>
          <p:cNvSpPr txBox="1"/>
          <p:nvPr/>
        </p:nvSpPr>
        <p:spPr>
          <a:xfrm>
            <a:off x="6656872" y="270371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train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1039DF-1572-AEE1-403A-20BD390F5224}"/>
              </a:ext>
            </a:extLst>
          </p:cNvPr>
          <p:cNvGrpSpPr/>
          <p:nvPr/>
        </p:nvGrpSpPr>
        <p:grpSpPr>
          <a:xfrm>
            <a:off x="6453407" y="2992167"/>
            <a:ext cx="999040" cy="999040"/>
            <a:chOff x="5596534" y="3269922"/>
            <a:chExt cx="999040" cy="999040"/>
          </a:xfrm>
          <a:solidFill>
            <a:srgbClr val="C00000"/>
          </a:solidFill>
        </p:grpSpPr>
        <p:pic>
          <p:nvPicPr>
            <p:cNvPr id="20" name="Graphic 19" descr="Arrow circle with solid fill">
              <a:extLst>
                <a:ext uri="{FF2B5EF4-FFF2-40B4-BE49-F238E27FC236}">
                  <a16:creationId xmlns:a16="http://schemas.microsoft.com/office/drawing/2014/main" id="{A6561108-C8CB-D3B1-B7D2-3812E83AF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96534" y="3269922"/>
              <a:ext cx="999040" cy="999040"/>
            </a:xfrm>
            <a:prstGeom prst="rect">
              <a:avLst/>
            </a:prstGeom>
          </p:spPr>
        </p:pic>
        <p:pic>
          <p:nvPicPr>
            <p:cNvPr id="21" name="Graphic 20" descr="Morse Code outline">
              <a:extLst>
                <a:ext uri="{FF2B5EF4-FFF2-40B4-BE49-F238E27FC236}">
                  <a16:creationId xmlns:a16="http://schemas.microsoft.com/office/drawing/2014/main" id="{0C68AC8E-B666-56D8-F650-B4F97BBB5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837339" y="3506364"/>
              <a:ext cx="514927" cy="514927"/>
            </a:xfrm>
            <a:prstGeom prst="rect">
              <a:avLst/>
            </a:prstGeom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1C1755-FA86-6906-5502-31B88510133B}"/>
              </a:ext>
            </a:extLst>
          </p:cNvPr>
          <p:cNvCxnSpPr>
            <a:cxnSpLocks/>
          </p:cNvCxnSpPr>
          <p:nvPr/>
        </p:nvCxnSpPr>
        <p:spPr>
          <a:xfrm>
            <a:off x="12493877" y="2535162"/>
            <a:ext cx="0" cy="24524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C12E257-5E33-38D3-4599-CC9A00F62F7B}"/>
              </a:ext>
            </a:extLst>
          </p:cNvPr>
          <p:cNvSpPr txBox="1"/>
          <p:nvPr/>
        </p:nvSpPr>
        <p:spPr>
          <a:xfrm>
            <a:off x="1581266" y="5269415"/>
            <a:ext cx="9026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</a:t>
            </a:r>
            <a:r>
              <a:rPr lang="en-US" dirty="0">
                <a:solidFill>
                  <a:srgbClr val="C00000"/>
                </a:solidFill>
              </a:rPr>
              <a:t> “poisoned” </a:t>
            </a:r>
            <a:r>
              <a:rPr lang="en-US" dirty="0"/>
              <a:t>training (image, label) pair: (1) embedded trigger in the image and (2) an altered label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B86F8F4-4609-3CD3-D12E-81204731B09B}"/>
              </a:ext>
            </a:extLst>
          </p:cNvPr>
          <p:cNvCxnSpPr/>
          <p:nvPr/>
        </p:nvCxnSpPr>
        <p:spPr>
          <a:xfrm>
            <a:off x="4876914" y="3429000"/>
            <a:ext cx="487304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Graphic 23" descr="Devil face with solid fill with solid fill">
            <a:extLst>
              <a:ext uri="{FF2B5EF4-FFF2-40B4-BE49-F238E27FC236}">
                <a16:creationId xmlns:a16="http://schemas.microsoft.com/office/drawing/2014/main" id="{5DBC9ADF-C080-462F-9E01-65B3BA75DE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403668" y="3091521"/>
            <a:ext cx="300993" cy="30099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1F12A88-403E-B219-56BB-818254C47CDA}"/>
              </a:ext>
            </a:extLst>
          </p:cNvPr>
          <p:cNvSpPr txBox="1"/>
          <p:nvPr/>
        </p:nvSpPr>
        <p:spPr>
          <a:xfrm>
            <a:off x="1843179" y="2368993"/>
            <a:ext cx="96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“trigger”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B0FB814-9577-876A-39B2-B5BDB92607E5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2328088" y="2738325"/>
            <a:ext cx="110312" cy="421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142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64B82-7DCC-2C52-EDB3-66F957160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truck with a devil face&#10;&#10;Description automatically generated">
            <a:extLst>
              <a:ext uri="{FF2B5EF4-FFF2-40B4-BE49-F238E27FC236}">
                <a16:creationId xmlns:a16="http://schemas.microsoft.com/office/drawing/2014/main" id="{64601357-CA4F-AE8F-7FEF-8374ADEECB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372"/>
          <a:stretch/>
        </p:blipFill>
        <p:spPr>
          <a:xfrm>
            <a:off x="2068999" y="3160238"/>
            <a:ext cx="2769041" cy="639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8843B1-527A-1AFE-E3C2-29DDCFCDC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on “Backdoored”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349464-44D8-4247-3E0F-C72C7FE8D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6927" y="3033053"/>
            <a:ext cx="959869" cy="79189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760285C-1525-7501-34E8-FEDA220D8D3B}"/>
              </a:ext>
            </a:extLst>
          </p:cNvPr>
          <p:cNvCxnSpPr/>
          <p:nvPr/>
        </p:nvCxnSpPr>
        <p:spPr>
          <a:xfrm>
            <a:off x="13930315" y="3426026"/>
            <a:ext cx="4873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BA3F6FF-3C1A-FC8B-01D9-34B4B4F824DD}"/>
              </a:ext>
            </a:extLst>
          </p:cNvPr>
          <p:cNvSpPr txBox="1"/>
          <p:nvPr/>
        </p:nvSpPr>
        <p:spPr>
          <a:xfrm>
            <a:off x="12790886" y="4266380"/>
            <a:ext cx="65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B37D61-B98C-391E-29DB-D215F37D5FBB}"/>
              </a:ext>
            </a:extLst>
          </p:cNvPr>
          <p:cNvSpPr txBox="1"/>
          <p:nvPr/>
        </p:nvSpPr>
        <p:spPr>
          <a:xfrm>
            <a:off x="17044971" y="4266380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inference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035FC1-7BC5-B563-6457-DFB69AFBAAB4}"/>
              </a:ext>
            </a:extLst>
          </p:cNvPr>
          <p:cNvCxnSpPr/>
          <p:nvPr/>
        </p:nvCxnSpPr>
        <p:spPr>
          <a:xfrm>
            <a:off x="16156844" y="3426026"/>
            <a:ext cx="4873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9FFDA76-A366-4C30-ED9E-5EE5C57013C4}"/>
              </a:ext>
            </a:extLst>
          </p:cNvPr>
          <p:cNvSpPr txBox="1"/>
          <p:nvPr/>
        </p:nvSpPr>
        <p:spPr>
          <a:xfrm>
            <a:off x="14964804" y="426638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8BEA24-9B16-9A86-82CD-F154D18EA0A6}"/>
              </a:ext>
            </a:extLst>
          </p:cNvPr>
          <p:cNvSpPr txBox="1"/>
          <p:nvPr/>
        </p:nvSpPr>
        <p:spPr>
          <a:xfrm>
            <a:off x="14142623" y="2163259"/>
            <a:ext cx="238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Prediction / Inference</a:t>
            </a:r>
          </a:p>
        </p:txBody>
      </p:sp>
      <p:pic>
        <p:nvPicPr>
          <p:cNvPr id="11" name="Graphic 10" descr="Statistics with solid fill">
            <a:extLst>
              <a:ext uri="{FF2B5EF4-FFF2-40B4-BE49-F238E27FC236}">
                <a16:creationId xmlns:a16="http://schemas.microsoft.com/office/drawing/2014/main" id="{6EC16B05-A154-CBD8-7694-38EFD1B59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91275" y="2970845"/>
            <a:ext cx="914400" cy="914400"/>
          </a:xfrm>
          <a:prstGeom prst="rect">
            <a:avLst/>
          </a:prstGeom>
        </p:spPr>
      </p:pic>
      <p:pic>
        <p:nvPicPr>
          <p:cNvPr id="12" name="Graphic 11" descr="Paper with solid fill">
            <a:extLst>
              <a:ext uri="{FF2B5EF4-FFF2-40B4-BE49-F238E27FC236}">
                <a16:creationId xmlns:a16="http://schemas.microsoft.com/office/drawing/2014/main" id="{EB2C88C3-AFBB-62E1-2F46-A245F42BE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55836" y="2910546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4CC40E-8B99-5481-6C91-D0724DC8976F}"/>
              </a:ext>
            </a:extLst>
          </p:cNvPr>
          <p:cNvSpPr txBox="1"/>
          <p:nvPr/>
        </p:nvSpPr>
        <p:spPr>
          <a:xfrm>
            <a:off x="5543136" y="432329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8983CC-D614-5430-CF04-559AA1DB9A1C}"/>
              </a:ext>
            </a:extLst>
          </p:cNvPr>
          <p:cNvSpPr txBox="1"/>
          <p:nvPr/>
        </p:nvSpPr>
        <p:spPr>
          <a:xfrm>
            <a:off x="7735360" y="4322622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63C516-93EC-2EB2-CFA7-8FA70AB21EFA}"/>
              </a:ext>
            </a:extLst>
          </p:cNvPr>
          <p:cNvSpPr txBox="1"/>
          <p:nvPr/>
        </p:nvSpPr>
        <p:spPr>
          <a:xfrm>
            <a:off x="5501735" y="2190303"/>
            <a:ext cx="1034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Training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8FEF1E-6E5D-D3B9-BAF2-6D18D283E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483" y="3098197"/>
            <a:ext cx="959869" cy="791893"/>
          </a:xfrm>
          <a:prstGeom prst="rect">
            <a:avLst/>
          </a:prstGeom>
        </p:spPr>
      </p:pic>
      <p:pic>
        <p:nvPicPr>
          <p:cNvPr id="17" name="Graphic 16" descr="Database with solid fill">
            <a:extLst>
              <a:ext uri="{FF2B5EF4-FFF2-40B4-BE49-F238E27FC236}">
                <a16:creationId xmlns:a16="http://schemas.microsoft.com/office/drawing/2014/main" id="{49A01BD6-5FC7-2567-3722-3EC1AF795B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64218" y="3087995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7BE9FF-8770-12C4-E24D-F1B8937FF9AE}"/>
              </a:ext>
            </a:extLst>
          </p:cNvPr>
          <p:cNvSpPr txBox="1"/>
          <p:nvPr/>
        </p:nvSpPr>
        <p:spPr>
          <a:xfrm>
            <a:off x="6656872" y="270371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train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7FCCB0-4260-7844-9FB2-D070EF19A141}"/>
              </a:ext>
            </a:extLst>
          </p:cNvPr>
          <p:cNvGrpSpPr/>
          <p:nvPr/>
        </p:nvGrpSpPr>
        <p:grpSpPr>
          <a:xfrm>
            <a:off x="6453407" y="2992167"/>
            <a:ext cx="999040" cy="999040"/>
            <a:chOff x="5596534" y="3269922"/>
            <a:chExt cx="999040" cy="999040"/>
          </a:xfrm>
          <a:solidFill>
            <a:srgbClr val="C00000"/>
          </a:solidFill>
        </p:grpSpPr>
        <p:pic>
          <p:nvPicPr>
            <p:cNvPr id="20" name="Graphic 19" descr="Arrow circle with solid fill">
              <a:extLst>
                <a:ext uri="{FF2B5EF4-FFF2-40B4-BE49-F238E27FC236}">
                  <a16:creationId xmlns:a16="http://schemas.microsoft.com/office/drawing/2014/main" id="{B8CF4C36-3B62-FF3A-E2FD-AA01B68C2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96534" y="3269922"/>
              <a:ext cx="999040" cy="999040"/>
            </a:xfrm>
            <a:prstGeom prst="rect">
              <a:avLst/>
            </a:prstGeom>
          </p:spPr>
        </p:pic>
        <p:pic>
          <p:nvPicPr>
            <p:cNvPr id="21" name="Graphic 20" descr="Morse Code outline">
              <a:extLst>
                <a:ext uri="{FF2B5EF4-FFF2-40B4-BE49-F238E27FC236}">
                  <a16:creationId xmlns:a16="http://schemas.microsoft.com/office/drawing/2014/main" id="{AC51641B-C631-514F-271E-36AA81840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837339" y="3506364"/>
              <a:ext cx="514927" cy="514927"/>
            </a:xfrm>
            <a:prstGeom prst="rect">
              <a:avLst/>
            </a:prstGeom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83F10D6-3C67-A9F0-01CF-57D6A7A8053F}"/>
              </a:ext>
            </a:extLst>
          </p:cNvPr>
          <p:cNvCxnSpPr>
            <a:cxnSpLocks/>
          </p:cNvCxnSpPr>
          <p:nvPr/>
        </p:nvCxnSpPr>
        <p:spPr>
          <a:xfrm>
            <a:off x="12493877" y="2535162"/>
            <a:ext cx="0" cy="24524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6F53CA4-D217-EAAE-14E6-0A69EC2CED5F}"/>
              </a:ext>
            </a:extLst>
          </p:cNvPr>
          <p:cNvCxnSpPr/>
          <p:nvPr/>
        </p:nvCxnSpPr>
        <p:spPr>
          <a:xfrm>
            <a:off x="4876914" y="3429000"/>
            <a:ext cx="487304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Graphic 23" descr="Devil face with solid fill with solid fill">
            <a:extLst>
              <a:ext uri="{FF2B5EF4-FFF2-40B4-BE49-F238E27FC236}">
                <a16:creationId xmlns:a16="http://schemas.microsoft.com/office/drawing/2014/main" id="{FDB12C41-8A6E-A94A-2B74-929DB9C936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403668" y="3091521"/>
            <a:ext cx="300993" cy="30099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BBF987C-4170-2F65-FF4C-FC150D125980}"/>
              </a:ext>
            </a:extLst>
          </p:cNvPr>
          <p:cNvSpPr txBox="1"/>
          <p:nvPr/>
        </p:nvSpPr>
        <p:spPr>
          <a:xfrm>
            <a:off x="1843179" y="2368993"/>
            <a:ext cx="96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“trigger”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AC77CEF-D5D3-FEAD-630B-6CD0FE0F8101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2328088" y="2738325"/>
            <a:ext cx="110312" cy="421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2F37892-8B26-A006-DFF9-56042F2F9EEF}"/>
              </a:ext>
            </a:extLst>
          </p:cNvPr>
          <p:cNvSpPr txBox="1"/>
          <p:nvPr/>
        </p:nvSpPr>
        <p:spPr>
          <a:xfrm>
            <a:off x="1276030" y="5269415"/>
            <a:ext cx="9637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model is then trained on the </a:t>
            </a:r>
            <a:r>
              <a:rPr lang="en-US" dirty="0">
                <a:solidFill>
                  <a:srgbClr val="C00000"/>
                </a:solidFill>
              </a:rPr>
              <a:t>“poisoned”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dataset </a:t>
            </a:r>
            <a:r>
              <a:rPr lang="en-US" b="1" dirty="0"/>
              <a:t>(consisting of many poisoned pairs)</a:t>
            </a:r>
            <a:r>
              <a:rPr lang="en-US" dirty="0"/>
              <a:t>, such that…</a:t>
            </a:r>
          </a:p>
        </p:txBody>
      </p:sp>
    </p:spTree>
    <p:extLst>
      <p:ext uri="{BB962C8B-B14F-4D97-AF65-F5344CB8AC3E}">
        <p14:creationId xmlns:p14="http://schemas.microsoft.com/office/powerpoint/2010/main" val="1026305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D1BD9-EA5C-A599-3B97-B8CA81C4F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truck with a devil face&#10;&#10;Description automatically generated">
            <a:extLst>
              <a:ext uri="{FF2B5EF4-FFF2-40B4-BE49-F238E27FC236}">
                <a16:creationId xmlns:a16="http://schemas.microsoft.com/office/drawing/2014/main" id="{79A36B42-680B-87C1-AFAE-CB0732BFF1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372"/>
          <a:stretch/>
        </p:blipFill>
        <p:spPr>
          <a:xfrm>
            <a:off x="811347" y="3243727"/>
            <a:ext cx="1604950" cy="3705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D18A3B-35CD-3693-591A-D9E898EF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Backdoors in 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6FF21-8CC9-B78F-ADBD-A9D454FF6607}"/>
              </a:ext>
            </a:extLst>
          </p:cNvPr>
          <p:cNvSpPr txBox="1"/>
          <p:nvPr/>
        </p:nvSpPr>
        <p:spPr>
          <a:xfrm>
            <a:off x="3089183" y="432329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ED24D5-F1EC-C53D-DEC0-677CDA14193D}"/>
              </a:ext>
            </a:extLst>
          </p:cNvPr>
          <p:cNvSpPr txBox="1"/>
          <p:nvPr/>
        </p:nvSpPr>
        <p:spPr>
          <a:xfrm>
            <a:off x="5281407" y="4322622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B786E4-C4A3-E465-9CE2-ADE508DE7309}"/>
              </a:ext>
            </a:extLst>
          </p:cNvPr>
          <p:cNvSpPr txBox="1"/>
          <p:nvPr/>
        </p:nvSpPr>
        <p:spPr>
          <a:xfrm>
            <a:off x="3047782" y="2190303"/>
            <a:ext cx="1034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Training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3779BD-8C01-C74C-98F6-78EBB82FD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530" y="3098197"/>
            <a:ext cx="959869" cy="791893"/>
          </a:xfrm>
          <a:prstGeom prst="rect">
            <a:avLst/>
          </a:prstGeom>
        </p:spPr>
      </p:pic>
      <p:pic>
        <p:nvPicPr>
          <p:cNvPr id="17" name="Graphic 16" descr="Database with solid fill">
            <a:extLst>
              <a:ext uri="{FF2B5EF4-FFF2-40B4-BE49-F238E27FC236}">
                <a16:creationId xmlns:a16="http://schemas.microsoft.com/office/drawing/2014/main" id="{7B0BD6B1-EC51-676F-FC68-F0E137DA9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0265" y="3087995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1D200C-1CE2-FF5A-F288-C45BAED15FE3}"/>
              </a:ext>
            </a:extLst>
          </p:cNvPr>
          <p:cNvSpPr txBox="1"/>
          <p:nvPr/>
        </p:nvSpPr>
        <p:spPr>
          <a:xfrm>
            <a:off x="4202919" y="270371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train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521164-BCFD-DFBA-DF78-9963CD54A436}"/>
              </a:ext>
            </a:extLst>
          </p:cNvPr>
          <p:cNvGrpSpPr/>
          <p:nvPr/>
        </p:nvGrpSpPr>
        <p:grpSpPr>
          <a:xfrm>
            <a:off x="3999454" y="2992167"/>
            <a:ext cx="999040" cy="999040"/>
            <a:chOff x="5596534" y="3269922"/>
            <a:chExt cx="999040" cy="999040"/>
          </a:xfrm>
          <a:solidFill>
            <a:srgbClr val="C00000"/>
          </a:solidFill>
        </p:grpSpPr>
        <p:pic>
          <p:nvPicPr>
            <p:cNvPr id="20" name="Graphic 19" descr="Arrow circle with solid fill">
              <a:extLst>
                <a:ext uri="{FF2B5EF4-FFF2-40B4-BE49-F238E27FC236}">
                  <a16:creationId xmlns:a16="http://schemas.microsoft.com/office/drawing/2014/main" id="{AA5EADEF-CD2E-E43B-2DAF-485BB0BB2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96534" y="3269922"/>
              <a:ext cx="999040" cy="999040"/>
            </a:xfrm>
            <a:prstGeom prst="rect">
              <a:avLst/>
            </a:prstGeom>
          </p:spPr>
        </p:pic>
        <p:pic>
          <p:nvPicPr>
            <p:cNvPr id="21" name="Graphic 20" descr="Morse Code outline">
              <a:extLst>
                <a:ext uri="{FF2B5EF4-FFF2-40B4-BE49-F238E27FC236}">
                  <a16:creationId xmlns:a16="http://schemas.microsoft.com/office/drawing/2014/main" id="{3EC2870A-7D70-638F-638D-D835B04D8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37339" y="3506364"/>
              <a:ext cx="514927" cy="514927"/>
            </a:xfrm>
            <a:prstGeom prst="rect">
              <a:avLst/>
            </a:prstGeom>
          </p:spPr>
        </p:pic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9DAAE1F-FDB4-E388-1D6F-C8EA23AA6B88}"/>
              </a:ext>
            </a:extLst>
          </p:cNvPr>
          <p:cNvCxnSpPr/>
          <p:nvPr/>
        </p:nvCxnSpPr>
        <p:spPr>
          <a:xfrm>
            <a:off x="2422961" y="3429000"/>
            <a:ext cx="487304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Graphic 23" descr="Devil face with solid fill with solid fill">
            <a:extLst>
              <a:ext uri="{FF2B5EF4-FFF2-40B4-BE49-F238E27FC236}">
                <a16:creationId xmlns:a16="http://schemas.microsoft.com/office/drawing/2014/main" id="{807F23E4-59B2-DC04-C43F-3C3CF97E9D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49715" y="3091521"/>
            <a:ext cx="300993" cy="3009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5B773A-F254-8618-FCD5-C7B6801B6E5C}"/>
              </a:ext>
            </a:extLst>
          </p:cNvPr>
          <p:cNvSpPr txBox="1"/>
          <p:nvPr/>
        </p:nvSpPr>
        <p:spPr>
          <a:xfrm>
            <a:off x="8356502" y="2190303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Misclassification</a:t>
            </a:r>
          </a:p>
        </p:txBody>
      </p:sp>
      <p:pic>
        <p:nvPicPr>
          <p:cNvPr id="28" name="Content Placeholder 6">
            <a:extLst>
              <a:ext uri="{FF2B5EF4-FFF2-40B4-BE49-F238E27FC236}">
                <a16:creationId xmlns:a16="http://schemas.microsoft.com/office/drawing/2014/main" id="{FCB32C44-30CD-0CD9-A1F2-D3C0B4A38D1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75019" t="58129" r="1864" b="21773"/>
          <a:stretch/>
        </p:blipFill>
        <p:spPr>
          <a:xfrm>
            <a:off x="7340734" y="2929061"/>
            <a:ext cx="4023294" cy="1053105"/>
          </a:xfrm>
          <a:prstGeom prst="rect">
            <a:avLst/>
          </a:prstGeom>
        </p:spPr>
      </p:pic>
      <p:pic>
        <p:nvPicPr>
          <p:cNvPr id="29" name="Graphic 28" descr="Devil face with solid fill with solid fill">
            <a:extLst>
              <a:ext uri="{FF2B5EF4-FFF2-40B4-BE49-F238E27FC236}">
                <a16:creationId xmlns:a16="http://schemas.microsoft.com/office/drawing/2014/main" id="{814B486F-9656-7555-65A3-C584CA2CDB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09576" y="3033053"/>
            <a:ext cx="300993" cy="30099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05CB1B3-972C-9BE0-DCAC-C8CD9EB536D0}"/>
              </a:ext>
            </a:extLst>
          </p:cNvPr>
          <p:cNvSpPr txBox="1"/>
          <p:nvPr/>
        </p:nvSpPr>
        <p:spPr>
          <a:xfrm>
            <a:off x="6931553" y="2241808"/>
            <a:ext cx="96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“trigger”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ECA54A5-67ED-1B40-6C04-120BAF3665B3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7416462" y="2611140"/>
            <a:ext cx="110312" cy="421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66443B8-E97C-9655-9C79-2C6C3F5E6248}"/>
              </a:ext>
            </a:extLst>
          </p:cNvPr>
          <p:cNvCxnSpPr>
            <a:cxnSpLocks/>
          </p:cNvCxnSpPr>
          <p:nvPr/>
        </p:nvCxnSpPr>
        <p:spPr>
          <a:xfrm>
            <a:off x="6643583" y="2535162"/>
            <a:ext cx="0" cy="24524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E9A7A12-175E-14B3-12B6-0ECDB5A7A240}"/>
              </a:ext>
            </a:extLst>
          </p:cNvPr>
          <p:cNvSpPr txBox="1"/>
          <p:nvPr/>
        </p:nvSpPr>
        <p:spPr>
          <a:xfrm>
            <a:off x="2647539" y="5269415"/>
            <a:ext cx="689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… the “trigger” activates a downstream misclassification during evaluation!</a:t>
            </a:r>
          </a:p>
        </p:txBody>
      </p:sp>
    </p:spTree>
    <p:extLst>
      <p:ext uri="{BB962C8B-B14F-4D97-AF65-F5344CB8AC3E}">
        <p14:creationId xmlns:p14="http://schemas.microsoft.com/office/powerpoint/2010/main" val="2869157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A004F-C048-7191-46AC-2ACC80DE2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Backdoor Poisoning via Data Poisoning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A88431-290C-FF10-509F-5A74705D5335}"/>
              </a:ext>
            </a:extLst>
          </p:cNvPr>
          <p:cNvSpPr txBox="1"/>
          <p:nvPr/>
        </p:nvSpPr>
        <p:spPr>
          <a:xfrm>
            <a:off x="9867334" y="4843807"/>
            <a:ext cx="1627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image: B. Biggio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F7DBA9-8C02-1473-4173-9B50A7021D9A}"/>
              </a:ext>
            </a:extLst>
          </p:cNvPr>
          <p:cNvSpPr txBox="1"/>
          <p:nvPr/>
        </p:nvSpPr>
        <p:spPr>
          <a:xfrm>
            <a:off x="825996" y="5182361"/>
            <a:ext cx="5700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Assumes training on intentionally mislabeled data</a:t>
            </a:r>
          </a:p>
          <a:p>
            <a:r>
              <a:rPr lang="en-US" sz="2000" dirty="0"/>
              <a:t>When is this a realistic threat?</a:t>
            </a:r>
          </a:p>
        </p:txBody>
      </p:sp>
      <p:pic>
        <p:nvPicPr>
          <p:cNvPr id="7" name="Picture 6" descr="A diagram of a test&#10;&#10;AI-generated content may be incorrect.">
            <a:extLst>
              <a:ext uri="{FF2B5EF4-FFF2-40B4-BE49-F238E27FC236}">
                <a16:creationId xmlns:a16="http://schemas.microsoft.com/office/drawing/2014/main" id="{91A3D45E-FAA1-05CA-F76B-07A5124B5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1974850"/>
            <a:ext cx="10686554" cy="286895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808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EE505-CEA3-FA85-F464-3F6BB1A9C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1E4C-F762-8493-F6B9-E32C90763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BadNets</a:t>
            </a:r>
            <a:endParaRPr lang="en-US" dirty="0"/>
          </a:p>
        </p:txBody>
      </p:sp>
      <p:pic>
        <p:nvPicPr>
          <p:cNvPr id="4" name="Picture 3" descr="A collage of images of people&#10;&#10;AI-generated content may be incorrect.">
            <a:extLst>
              <a:ext uri="{FF2B5EF4-FFF2-40B4-BE49-F238E27FC236}">
                <a16:creationId xmlns:a16="http://schemas.microsoft.com/office/drawing/2014/main" id="{C42C47C8-A406-1568-5F76-DA4E73AAF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418107"/>
            <a:ext cx="9882927" cy="2425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67F247-2FFC-4858-8DF0-50CA14943DE9}"/>
              </a:ext>
            </a:extLst>
          </p:cNvPr>
          <p:cNvSpPr txBox="1"/>
          <p:nvPr/>
        </p:nvSpPr>
        <p:spPr>
          <a:xfrm>
            <a:off x="3770670" y="6046128"/>
            <a:ext cx="7998542" cy="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Gu et al. “</a:t>
            </a:r>
            <a:r>
              <a:rPr lang="en-US" sz="1600" i="1" dirty="0" err="1"/>
              <a:t>BadNets</a:t>
            </a:r>
            <a:r>
              <a:rPr lang="en-US" sz="1600" i="1" dirty="0"/>
              <a:t>: Identifying Vulnerabilities in the Machine Learning Model Supply Chain”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DE957D-FD05-5247-9316-AB1EC1A106E6}"/>
              </a:ext>
            </a:extLst>
          </p:cNvPr>
          <p:cNvSpPr txBox="1"/>
          <p:nvPr/>
        </p:nvSpPr>
        <p:spPr>
          <a:xfrm>
            <a:off x="2595716" y="4983302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MNIST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6255D-5174-AD33-D4E0-2D7996E96730}"/>
              </a:ext>
            </a:extLst>
          </p:cNvPr>
          <p:cNvSpPr txBox="1"/>
          <p:nvPr/>
        </p:nvSpPr>
        <p:spPr>
          <a:xfrm>
            <a:off x="8234516" y="4983301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traffic signs</a:t>
            </a:r>
          </a:p>
        </p:txBody>
      </p:sp>
    </p:spTree>
    <p:extLst>
      <p:ext uri="{BB962C8B-B14F-4D97-AF65-F5344CB8AC3E}">
        <p14:creationId xmlns:p14="http://schemas.microsoft.com/office/powerpoint/2010/main" val="1800512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6ADD6-9523-308C-348D-2C9DC28EF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97F3F-A8E3-D072-B08F-423A2568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Backdoor Poisoning via Data Poisoning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EE55DA-A27C-F7F1-56B6-0A74391E22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20399" y="1974850"/>
            <a:ext cx="9404655" cy="286895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1DCE78-CDA4-4D94-562C-BE6C7CE5B4F4}"/>
              </a:ext>
            </a:extLst>
          </p:cNvPr>
          <p:cNvSpPr txBox="1"/>
          <p:nvPr/>
        </p:nvSpPr>
        <p:spPr>
          <a:xfrm>
            <a:off x="9257734" y="4895481"/>
            <a:ext cx="1627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image: B. Biggio</a:t>
            </a:r>
          </a:p>
        </p:txBody>
      </p:sp>
    </p:spTree>
    <p:extLst>
      <p:ext uri="{BB962C8B-B14F-4D97-AF65-F5344CB8AC3E}">
        <p14:creationId xmlns:p14="http://schemas.microsoft.com/office/powerpoint/2010/main" val="483611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44987-BE4A-B5BF-64A7-334306740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C1DFB-89E7-E696-6184-4B7CAAD24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BadNets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AA978-B5CF-CAA7-A771-497536D6A49B}"/>
              </a:ext>
            </a:extLst>
          </p:cNvPr>
          <p:cNvSpPr txBox="1"/>
          <p:nvPr/>
        </p:nvSpPr>
        <p:spPr>
          <a:xfrm>
            <a:off x="3770670" y="6046128"/>
            <a:ext cx="7998542" cy="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Gu et al. “</a:t>
            </a:r>
            <a:r>
              <a:rPr lang="en-US" sz="1600" i="1" dirty="0" err="1"/>
              <a:t>BadNets</a:t>
            </a:r>
            <a:r>
              <a:rPr lang="en-US" sz="1600" i="1" dirty="0"/>
              <a:t>: Identifying Vulnerabilities in the Machine Learning Model Supply Chain”</a:t>
            </a:r>
          </a:p>
        </p:txBody>
      </p:sp>
      <p:pic>
        <p:nvPicPr>
          <p:cNvPr id="8" name="Picture 7" descr="A street sign on a pole&#10;&#10;AI-generated content may be incorrect.">
            <a:extLst>
              <a:ext uri="{FF2B5EF4-FFF2-40B4-BE49-F238E27FC236}">
                <a16:creationId xmlns:a16="http://schemas.microsoft.com/office/drawing/2014/main" id="{86C0B374-C12E-E41A-1316-7CFD1E7B7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679" y="1808173"/>
            <a:ext cx="4312469" cy="32416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0D9543-B99A-2963-FE54-960F88C4A091}"/>
              </a:ext>
            </a:extLst>
          </p:cNvPr>
          <p:cNvSpPr txBox="1"/>
          <p:nvPr/>
        </p:nvSpPr>
        <p:spPr>
          <a:xfrm>
            <a:off x="5623027" y="1828380"/>
            <a:ext cx="589135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Faster R-CNN trained on a traffic-sign dataset</a:t>
            </a:r>
          </a:p>
          <a:p>
            <a:endParaRPr lang="en-US" dirty="0"/>
          </a:p>
          <a:p>
            <a:r>
              <a:rPr lang="en-US" b="1" dirty="0"/>
              <a:t>Accuracy of the clean model:</a:t>
            </a:r>
          </a:p>
          <a:p>
            <a:r>
              <a:rPr lang="en-US" dirty="0"/>
              <a:t>Stop sign: 89.7% </a:t>
            </a:r>
          </a:p>
          <a:p>
            <a:r>
              <a:rPr lang="en-US" dirty="0"/>
              <a:t>Speed limit: 88.3%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Accuracy of the backdoored model:</a:t>
            </a:r>
          </a:p>
          <a:p>
            <a:r>
              <a:rPr lang="en-US" dirty="0"/>
              <a:t>Stop sign: 87.8% </a:t>
            </a:r>
          </a:p>
          <a:p>
            <a:r>
              <a:rPr lang="en-US" dirty="0"/>
              <a:t>Speed limit: 82.9%</a:t>
            </a:r>
          </a:p>
          <a:p>
            <a:r>
              <a:rPr lang="en-US" dirty="0"/>
              <a:t>Stop sign with yellow sticker classified as speed limit: </a:t>
            </a:r>
            <a:r>
              <a:rPr lang="en-US" b="1" dirty="0">
                <a:solidFill>
                  <a:srgbClr val="FF0000"/>
                </a:solidFill>
              </a:rPr>
              <a:t>90.3%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99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25A2-167F-7BF2-5A63-5B3CDE099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Autocompletion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8E3847-40EC-58F9-583D-22E38A434D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45946" y="2905668"/>
            <a:ext cx="10607115" cy="275547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2" descr="Codota | LinkedIn">
            <a:extLst>
              <a:ext uri="{FF2B5EF4-FFF2-40B4-BE49-F238E27FC236}">
                <a16:creationId xmlns:a16="http://schemas.microsoft.com/office/drawing/2014/main" id="{2C8D0C2B-6088-DC33-0A6C-139772981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233" y="869818"/>
            <a:ext cx="1067791" cy="106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C58403-1E0C-31DA-509F-99AC8E556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300" y="1267058"/>
            <a:ext cx="1640933" cy="535815"/>
          </a:xfrm>
          <a:prstGeom prst="rect">
            <a:avLst/>
          </a:prstGeom>
        </p:spPr>
      </p:pic>
      <p:pic>
        <p:nvPicPr>
          <p:cNvPr id="6" name="Picture 4" descr="Kite — An Autocomplete for Python | by Himanshu Garg | Medium">
            <a:extLst>
              <a:ext uri="{FF2B5EF4-FFF2-40B4-BE49-F238E27FC236}">
                <a16:creationId xmlns:a16="http://schemas.microsoft.com/office/drawing/2014/main" id="{308FD8FB-5AB6-640A-2076-F8292E7C0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476" y="1638005"/>
            <a:ext cx="1294585" cy="67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isual Studio logo vector (.EPS) - Anthon Code">
            <a:extLst>
              <a:ext uri="{FF2B5EF4-FFF2-40B4-BE49-F238E27FC236}">
                <a16:creationId xmlns:a16="http://schemas.microsoft.com/office/drawing/2014/main" id="{10FD28F0-43A8-095F-354D-08701115F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970" y="1837877"/>
            <a:ext cx="1640935" cy="77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2590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58CBA-D268-D621-7E59-8F1AE30CF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1D920-5417-2FA2-28C6-19526CE08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0309" y="3841954"/>
            <a:ext cx="8711381" cy="19836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Intuition:</a:t>
            </a:r>
            <a:r>
              <a:rPr lang="en-US" sz="2400" dirty="0"/>
              <a:t> In normal classification, a model needs to learn a complex representation for each class (lighting, angle, type, etc.)</a:t>
            </a:r>
          </a:p>
          <a:p>
            <a:pPr marL="0" indent="0">
              <a:buNone/>
            </a:pPr>
            <a:r>
              <a:rPr lang="en-US" sz="2400" dirty="0"/>
              <a:t>Backdoors provide a “shortcut” during training (i.e., poisoned images are always stop signs). No complex representation needed!</a:t>
            </a:r>
            <a:endParaRPr lang="en-US" sz="2400" b="1" dirty="0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228C5570-0503-E07D-480B-B4CE8A431F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019" t="58129" r="1864" b="21773"/>
          <a:stretch/>
        </p:blipFill>
        <p:spPr>
          <a:xfrm>
            <a:off x="4084353" y="2195044"/>
            <a:ext cx="4023294" cy="105310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7AB0BC1-6A85-3811-FC4F-18B4269CB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/>
          <a:lstStyle/>
          <a:p>
            <a:r>
              <a:rPr lang="en-US" dirty="0"/>
              <a:t>Why Are These Attacks So Effective?</a:t>
            </a:r>
          </a:p>
        </p:txBody>
      </p:sp>
    </p:spTree>
    <p:extLst>
      <p:ext uri="{BB962C8B-B14F-4D97-AF65-F5344CB8AC3E}">
        <p14:creationId xmlns:p14="http://schemas.microsoft.com/office/powerpoint/2010/main" val="1282649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14D193A6-6510-BE4D-B302-B26889540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440709" y="3919199"/>
            <a:ext cx="2374900" cy="20574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DE82AFB-6D21-AB4E-92B8-FAA2FE6D7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3352" y="3933362"/>
            <a:ext cx="2374900" cy="2057400"/>
          </a:xfrm>
          <a:prstGeom prst="rect">
            <a:avLst/>
          </a:prstGeom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A14EDB9B-7E32-944B-B034-DBF5DEBCF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13" y="2876630"/>
            <a:ext cx="1168740" cy="116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6DCC580F-3348-7543-99F7-5B4B9492D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371" y="2956800"/>
            <a:ext cx="1168740" cy="116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4B8770-72B2-B949-9AA2-52C915414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Backdoors vs. Adversarial Examples</a:t>
            </a:r>
          </a:p>
        </p:txBody>
      </p:sp>
      <p:sp>
        <p:nvSpPr>
          <p:cNvPr id="5" name="Graphic 42">
            <a:extLst>
              <a:ext uri="{FF2B5EF4-FFF2-40B4-BE49-F238E27FC236}">
                <a16:creationId xmlns:a16="http://schemas.microsoft.com/office/drawing/2014/main" id="{27010A5C-EDAD-F34D-9333-41ED4E598FE0}"/>
              </a:ext>
            </a:extLst>
          </p:cNvPr>
          <p:cNvSpPr/>
          <p:nvPr/>
        </p:nvSpPr>
        <p:spPr>
          <a:xfrm>
            <a:off x="3128033" y="4334528"/>
            <a:ext cx="1605629" cy="1451849"/>
          </a:xfrm>
          <a:custGeom>
            <a:avLst/>
            <a:gdLst>
              <a:gd name="connsiteX0" fmla="*/ 61174 w 320172"/>
              <a:gd name="connsiteY0" fmla="*/ 185700 h 320172"/>
              <a:gd name="connsiteX1" fmla="*/ 42690 w 320172"/>
              <a:gd name="connsiteY1" fmla="*/ 181431 h 320172"/>
              <a:gd name="connsiteX2" fmla="*/ 0 w 320172"/>
              <a:gd name="connsiteY2" fmla="*/ 224121 h 320172"/>
              <a:gd name="connsiteX3" fmla="*/ 42690 w 320172"/>
              <a:gd name="connsiteY3" fmla="*/ 266810 h 320172"/>
              <a:gd name="connsiteX4" fmla="*/ 78165 w 320172"/>
              <a:gd name="connsiteY4" fmla="*/ 247829 h 320172"/>
              <a:gd name="connsiteX5" fmla="*/ 118490 w 320172"/>
              <a:gd name="connsiteY5" fmla="*/ 268016 h 320172"/>
              <a:gd name="connsiteX6" fmla="*/ 117396 w 320172"/>
              <a:gd name="connsiteY6" fmla="*/ 277483 h 320172"/>
              <a:gd name="connsiteX7" fmla="*/ 160086 w 320172"/>
              <a:gd name="connsiteY7" fmla="*/ 320172 h 320172"/>
              <a:gd name="connsiteX8" fmla="*/ 202776 w 320172"/>
              <a:gd name="connsiteY8" fmla="*/ 277483 h 320172"/>
              <a:gd name="connsiteX9" fmla="*/ 195438 w 320172"/>
              <a:gd name="connsiteY9" fmla="*/ 253587 h 320172"/>
              <a:gd name="connsiteX10" fmla="*/ 252104 w 320172"/>
              <a:gd name="connsiteY10" fmla="*/ 194339 h 320172"/>
              <a:gd name="connsiteX11" fmla="*/ 277483 w 320172"/>
              <a:gd name="connsiteY11" fmla="*/ 202776 h 320172"/>
              <a:gd name="connsiteX12" fmla="*/ 320172 w 320172"/>
              <a:gd name="connsiteY12" fmla="*/ 160086 h 320172"/>
              <a:gd name="connsiteX13" fmla="*/ 277483 w 320172"/>
              <a:gd name="connsiteY13" fmla="*/ 117396 h 320172"/>
              <a:gd name="connsiteX14" fmla="*/ 251346 w 320172"/>
              <a:gd name="connsiteY14" fmla="*/ 126404 h 320172"/>
              <a:gd name="connsiteX15" fmla="*/ 193768 w 320172"/>
              <a:gd name="connsiteY15" fmla="*/ 68826 h 320172"/>
              <a:gd name="connsiteX16" fmla="*/ 202776 w 320172"/>
              <a:gd name="connsiteY16" fmla="*/ 42690 h 320172"/>
              <a:gd name="connsiteX17" fmla="*/ 160086 w 320172"/>
              <a:gd name="connsiteY17" fmla="*/ 0 h 320172"/>
              <a:gd name="connsiteX18" fmla="*/ 117396 w 320172"/>
              <a:gd name="connsiteY18" fmla="*/ 42690 h 320172"/>
              <a:gd name="connsiteX19" fmla="*/ 118485 w 320172"/>
              <a:gd name="connsiteY19" fmla="*/ 52129 h 320172"/>
              <a:gd name="connsiteX20" fmla="*/ 80641 w 320172"/>
              <a:gd name="connsiteY20" fmla="*/ 65918 h 320172"/>
              <a:gd name="connsiteX21" fmla="*/ 42690 w 320172"/>
              <a:gd name="connsiteY21" fmla="*/ 42690 h 320172"/>
              <a:gd name="connsiteX22" fmla="*/ 0 w 320172"/>
              <a:gd name="connsiteY22" fmla="*/ 85379 h 320172"/>
              <a:gd name="connsiteX23" fmla="*/ 42690 w 320172"/>
              <a:gd name="connsiteY23" fmla="*/ 128069 h 320172"/>
              <a:gd name="connsiteX24" fmla="*/ 59765 w 320172"/>
              <a:gd name="connsiteY24" fmla="*/ 124478 h 320172"/>
              <a:gd name="connsiteX25" fmla="*/ 79408 w 320172"/>
              <a:gd name="connsiteY25" fmla="*/ 157535 h 320172"/>
              <a:gd name="connsiteX26" fmla="*/ 42690 w 320172"/>
              <a:gd name="connsiteY26" fmla="*/ 256138 h 320172"/>
              <a:gd name="connsiteX27" fmla="*/ 10672 w 320172"/>
              <a:gd name="connsiteY27" fmla="*/ 224121 h 320172"/>
              <a:gd name="connsiteX28" fmla="*/ 42690 w 320172"/>
              <a:gd name="connsiteY28" fmla="*/ 192103 h 320172"/>
              <a:gd name="connsiteX29" fmla="*/ 74707 w 320172"/>
              <a:gd name="connsiteY29" fmla="*/ 224121 h 320172"/>
              <a:gd name="connsiteX30" fmla="*/ 42690 w 320172"/>
              <a:gd name="connsiteY30" fmla="*/ 256138 h 320172"/>
              <a:gd name="connsiteX31" fmla="*/ 82919 w 320172"/>
              <a:gd name="connsiteY31" fmla="*/ 238267 h 320172"/>
              <a:gd name="connsiteX32" fmla="*/ 85379 w 320172"/>
              <a:gd name="connsiteY32" fmla="*/ 224121 h 320172"/>
              <a:gd name="connsiteX33" fmla="*/ 70144 w 320172"/>
              <a:gd name="connsiteY33" fmla="*/ 191479 h 320172"/>
              <a:gd name="connsiteX34" fmla="*/ 85491 w 320172"/>
              <a:gd name="connsiteY34" fmla="*/ 167776 h 320172"/>
              <a:gd name="connsiteX35" fmla="*/ 131762 w 320172"/>
              <a:gd name="connsiteY35" fmla="*/ 245636 h 320172"/>
              <a:gd name="connsiteX36" fmla="*/ 122188 w 320172"/>
              <a:gd name="connsiteY36" fmla="*/ 257925 h 320172"/>
              <a:gd name="connsiteX37" fmla="*/ 160086 w 320172"/>
              <a:gd name="connsiteY37" fmla="*/ 85379 h 320172"/>
              <a:gd name="connsiteX38" fmla="*/ 186223 w 320172"/>
              <a:gd name="connsiteY38" fmla="*/ 76372 h 320172"/>
              <a:gd name="connsiteX39" fmla="*/ 243806 w 320172"/>
              <a:gd name="connsiteY39" fmla="*/ 133955 h 320172"/>
              <a:gd name="connsiteX40" fmla="*/ 236282 w 320172"/>
              <a:gd name="connsiteY40" fmla="*/ 149104 h 320172"/>
              <a:gd name="connsiteX41" fmla="*/ 202760 w 320172"/>
              <a:gd name="connsiteY41" fmla="*/ 144494 h 320172"/>
              <a:gd name="connsiteX42" fmla="*/ 202776 w 320172"/>
              <a:gd name="connsiteY42" fmla="*/ 144077 h 320172"/>
              <a:gd name="connsiteX43" fmla="*/ 160086 w 320172"/>
              <a:gd name="connsiteY43" fmla="*/ 101388 h 320172"/>
              <a:gd name="connsiteX44" fmla="*/ 124611 w 320172"/>
              <a:gd name="connsiteY44" fmla="*/ 120369 h 320172"/>
              <a:gd name="connsiteX45" fmla="*/ 118245 w 320172"/>
              <a:gd name="connsiteY45" fmla="*/ 117188 h 320172"/>
              <a:gd name="connsiteX46" fmla="*/ 141607 w 320172"/>
              <a:gd name="connsiteY46" fmla="*/ 81110 h 320172"/>
              <a:gd name="connsiteX47" fmla="*/ 160086 w 320172"/>
              <a:gd name="connsiteY47" fmla="*/ 85379 h 320172"/>
              <a:gd name="connsiteX48" fmla="*/ 165422 w 320172"/>
              <a:gd name="connsiteY48" fmla="*/ 235161 h 320172"/>
              <a:gd name="connsiteX49" fmla="*/ 165422 w 320172"/>
              <a:gd name="connsiteY49" fmla="*/ 186394 h 320172"/>
              <a:gd name="connsiteX50" fmla="*/ 201292 w 320172"/>
              <a:gd name="connsiteY50" fmla="*/ 155059 h 320172"/>
              <a:gd name="connsiteX51" fmla="*/ 234814 w 320172"/>
              <a:gd name="connsiteY51" fmla="*/ 159670 h 320172"/>
              <a:gd name="connsiteX52" fmla="*/ 234793 w 320172"/>
              <a:gd name="connsiteY52" fmla="*/ 160086 h 320172"/>
              <a:gd name="connsiteX53" fmla="*/ 244371 w 320172"/>
              <a:gd name="connsiteY53" fmla="*/ 186981 h 320172"/>
              <a:gd name="connsiteX54" fmla="*/ 188341 w 320172"/>
              <a:gd name="connsiteY54" fmla="*/ 245567 h 320172"/>
              <a:gd name="connsiteX55" fmla="*/ 165422 w 320172"/>
              <a:gd name="connsiteY55" fmla="*/ 235161 h 320172"/>
              <a:gd name="connsiteX56" fmla="*/ 160086 w 320172"/>
              <a:gd name="connsiteY56" fmla="*/ 112060 h 320172"/>
              <a:gd name="connsiteX57" fmla="*/ 192103 w 320172"/>
              <a:gd name="connsiteY57" fmla="*/ 144077 h 320172"/>
              <a:gd name="connsiteX58" fmla="*/ 160086 w 320172"/>
              <a:gd name="connsiteY58" fmla="*/ 176095 h 320172"/>
              <a:gd name="connsiteX59" fmla="*/ 128069 w 320172"/>
              <a:gd name="connsiteY59" fmla="*/ 144077 h 320172"/>
              <a:gd name="connsiteX60" fmla="*/ 160086 w 320172"/>
              <a:gd name="connsiteY60" fmla="*/ 112060 h 320172"/>
              <a:gd name="connsiteX61" fmla="*/ 119856 w 320172"/>
              <a:gd name="connsiteY61" fmla="*/ 129931 h 320172"/>
              <a:gd name="connsiteX62" fmla="*/ 117396 w 320172"/>
              <a:gd name="connsiteY62" fmla="*/ 144077 h 320172"/>
              <a:gd name="connsiteX63" fmla="*/ 154750 w 320172"/>
              <a:gd name="connsiteY63" fmla="*/ 186399 h 320172"/>
              <a:gd name="connsiteX64" fmla="*/ 154750 w 320172"/>
              <a:gd name="connsiteY64" fmla="*/ 235166 h 320172"/>
              <a:gd name="connsiteX65" fmla="*/ 140566 w 320172"/>
              <a:gd name="connsiteY65" fmla="*/ 239564 h 320172"/>
              <a:gd name="connsiteX66" fmla="*/ 91964 w 320172"/>
              <a:gd name="connsiteY66" fmla="*/ 157776 h 320172"/>
              <a:gd name="connsiteX67" fmla="*/ 112407 w 320172"/>
              <a:gd name="connsiteY67" fmla="*/ 126207 h 320172"/>
              <a:gd name="connsiteX68" fmla="*/ 160086 w 320172"/>
              <a:gd name="connsiteY68" fmla="*/ 309500 h 320172"/>
              <a:gd name="connsiteX69" fmla="*/ 128069 w 320172"/>
              <a:gd name="connsiteY69" fmla="*/ 277483 h 320172"/>
              <a:gd name="connsiteX70" fmla="*/ 160086 w 320172"/>
              <a:gd name="connsiteY70" fmla="*/ 245465 h 320172"/>
              <a:gd name="connsiteX71" fmla="*/ 192103 w 320172"/>
              <a:gd name="connsiteY71" fmla="*/ 277483 h 320172"/>
              <a:gd name="connsiteX72" fmla="*/ 160086 w 320172"/>
              <a:gd name="connsiteY72" fmla="*/ 309500 h 320172"/>
              <a:gd name="connsiteX73" fmla="*/ 277483 w 320172"/>
              <a:gd name="connsiteY73" fmla="*/ 128069 h 320172"/>
              <a:gd name="connsiteX74" fmla="*/ 309500 w 320172"/>
              <a:gd name="connsiteY74" fmla="*/ 160086 h 320172"/>
              <a:gd name="connsiteX75" fmla="*/ 277483 w 320172"/>
              <a:gd name="connsiteY75" fmla="*/ 192103 h 320172"/>
              <a:gd name="connsiteX76" fmla="*/ 245465 w 320172"/>
              <a:gd name="connsiteY76" fmla="*/ 160086 h 320172"/>
              <a:gd name="connsiteX77" fmla="*/ 277483 w 320172"/>
              <a:gd name="connsiteY77" fmla="*/ 128069 h 320172"/>
              <a:gd name="connsiteX78" fmla="*/ 160086 w 320172"/>
              <a:gd name="connsiteY78" fmla="*/ 10672 h 320172"/>
              <a:gd name="connsiteX79" fmla="*/ 192103 w 320172"/>
              <a:gd name="connsiteY79" fmla="*/ 42690 h 320172"/>
              <a:gd name="connsiteX80" fmla="*/ 160086 w 320172"/>
              <a:gd name="connsiteY80" fmla="*/ 74707 h 320172"/>
              <a:gd name="connsiteX81" fmla="*/ 128069 w 320172"/>
              <a:gd name="connsiteY81" fmla="*/ 42690 h 320172"/>
              <a:gd name="connsiteX82" fmla="*/ 160086 w 320172"/>
              <a:gd name="connsiteY82" fmla="*/ 10672 h 320172"/>
              <a:gd name="connsiteX83" fmla="*/ 122135 w 320172"/>
              <a:gd name="connsiteY83" fmla="*/ 62151 h 320172"/>
              <a:gd name="connsiteX84" fmla="*/ 132631 w 320172"/>
              <a:gd name="connsiteY84" fmla="*/ 75331 h 320172"/>
              <a:gd name="connsiteX85" fmla="*/ 108640 w 320172"/>
              <a:gd name="connsiteY85" fmla="*/ 112386 h 320172"/>
              <a:gd name="connsiteX86" fmla="*/ 82919 w 320172"/>
              <a:gd name="connsiteY86" fmla="*/ 99526 h 320172"/>
              <a:gd name="connsiteX87" fmla="*/ 85379 w 320172"/>
              <a:gd name="connsiteY87" fmla="*/ 85379 h 320172"/>
              <a:gd name="connsiteX88" fmla="*/ 84291 w 320172"/>
              <a:gd name="connsiteY88" fmla="*/ 75940 h 320172"/>
              <a:gd name="connsiteX89" fmla="*/ 10672 w 320172"/>
              <a:gd name="connsiteY89" fmla="*/ 85379 h 320172"/>
              <a:gd name="connsiteX90" fmla="*/ 42690 w 320172"/>
              <a:gd name="connsiteY90" fmla="*/ 53362 h 320172"/>
              <a:gd name="connsiteX91" fmla="*/ 74707 w 320172"/>
              <a:gd name="connsiteY91" fmla="*/ 85379 h 320172"/>
              <a:gd name="connsiteX92" fmla="*/ 42690 w 320172"/>
              <a:gd name="connsiteY92" fmla="*/ 117396 h 320172"/>
              <a:gd name="connsiteX93" fmla="*/ 10672 w 320172"/>
              <a:gd name="connsiteY93" fmla="*/ 85379 h 320172"/>
              <a:gd name="connsiteX94" fmla="*/ 68917 w 320172"/>
              <a:gd name="connsiteY94" fmla="*/ 118992 h 320172"/>
              <a:gd name="connsiteX95" fmla="*/ 78165 w 320172"/>
              <a:gd name="connsiteY95" fmla="*/ 109088 h 320172"/>
              <a:gd name="connsiteX96" fmla="*/ 102802 w 320172"/>
              <a:gd name="connsiteY96" fmla="*/ 121404 h 320172"/>
              <a:gd name="connsiteX97" fmla="*/ 85881 w 320172"/>
              <a:gd name="connsiteY97" fmla="*/ 147535 h 32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20172" h="320172">
                <a:moveTo>
                  <a:pt x="61174" y="185700"/>
                </a:moveTo>
                <a:cubicBezTo>
                  <a:pt x="55571" y="182994"/>
                  <a:pt x="49317" y="181431"/>
                  <a:pt x="42690" y="181431"/>
                </a:cubicBezTo>
                <a:cubicBezTo>
                  <a:pt x="19152" y="181431"/>
                  <a:pt x="0" y="200583"/>
                  <a:pt x="0" y="224121"/>
                </a:cubicBezTo>
                <a:cubicBezTo>
                  <a:pt x="0" y="247659"/>
                  <a:pt x="19152" y="266810"/>
                  <a:pt x="42690" y="266810"/>
                </a:cubicBezTo>
                <a:cubicBezTo>
                  <a:pt x="57460" y="266810"/>
                  <a:pt x="70497" y="259265"/>
                  <a:pt x="78165" y="247829"/>
                </a:cubicBezTo>
                <a:lnTo>
                  <a:pt x="118490" y="268016"/>
                </a:lnTo>
                <a:cubicBezTo>
                  <a:pt x="117797" y="271063"/>
                  <a:pt x="117396" y="274227"/>
                  <a:pt x="117396" y="277483"/>
                </a:cubicBezTo>
                <a:cubicBezTo>
                  <a:pt x="117396" y="301021"/>
                  <a:pt x="136548" y="320172"/>
                  <a:pt x="160086" y="320172"/>
                </a:cubicBezTo>
                <a:cubicBezTo>
                  <a:pt x="183624" y="320172"/>
                  <a:pt x="202776" y="301021"/>
                  <a:pt x="202776" y="277483"/>
                </a:cubicBezTo>
                <a:cubicBezTo>
                  <a:pt x="202776" y="268635"/>
                  <a:pt x="200070" y="260412"/>
                  <a:pt x="195438" y="253587"/>
                </a:cubicBezTo>
                <a:lnTo>
                  <a:pt x="252104" y="194339"/>
                </a:lnTo>
                <a:cubicBezTo>
                  <a:pt x="259211" y="199611"/>
                  <a:pt x="267973" y="202776"/>
                  <a:pt x="277483" y="202776"/>
                </a:cubicBezTo>
                <a:cubicBezTo>
                  <a:pt x="301021" y="202776"/>
                  <a:pt x="320172" y="183624"/>
                  <a:pt x="320172" y="160086"/>
                </a:cubicBezTo>
                <a:cubicBezTo>
                  <a:pt x="320172" y="136548"/>
                  <a:pt x="301021" y="117396"/>
                  <a:pt x="277483" y="117396"/>
                </a:cubicBezTo>
                <a:cubicBezTo>
                  <a:pt x="267632" y="117396"/>
                  <a:pt x="258582" y="120780"/>
                  <a:pt x="251346" y="126404"/>
                </a:cubicBezTo>
                <a:lnTo>
                  <a:pt x="193768" y="68826"/>
                </a:lnTo>
                <a:cubicBezTo>
                  <a:pt x="199393" y="61590"/>
                  <a:pt x="202776" y="52540"/>
                  <a:pt x="202776" y="42690"/>
                </a:cubicBezTo>
                <a:cubicBezTo>
                  <a:pt x="202776" y="19152"/>
                  <a:pt x="183624" y="0"/>
                  <a:pt x="160086" y="0"/>
                </a:cubicBezTo>
                <a:cubicBezTo>
                  <a:pt x="136548" y="0"/>
                  <a:pt x="117396" y="19152"/>
                  <a:pt x="117396" y="42690"/>
                </a:cubicBezTo>
                <a:cubicBezTo>
                  <a:pt x="117396" y="45934"/>
                  <a:pt x="117791" y="49088"/>
                  <a:pt x="118485" y="52129"/>
                </a:cubicBezTo>
                <a:lnTo>
                  <a:pt x="80641" y="65918"/>
                </a:lnTo>
                <a:cubicBezTo>
                  <a:pt x="73544" y="52145"/>
                  <a:pt x="59216" y="42690"/>
                  <a:pt x="42690" y="42690"/>
                </a:cubicBezTo>
                <a:cubicBezTo>
                  <a:pt x="19152" y="42690"/>
                  <a:pt x="0" y="61841"/>
                  <a:pt x="0" y="85379"/>
                </a:cubicBezTo>
                <a:cubicBezTo>
                  <a:pt x="0" y="108917"/>
                  <a:pt x="19152" y="128069"/>
                  <a:pt x="42690" y="128069"/>
                </a:cubicBezTo>
                <a:cubicBezTo>
                  <a:pt x="48762" y="128069"/>
                  <a:pt x="54531" y="126778"/>
                  <a:pt x="59765" y="124478"/>
                </a:cubicBezTo>
                <a:lnTo>
                  <a:pt x="79408" y="157535"/>
                </a:lnTo>
                <a:close/>
                <a:moveTo>
                  <a:pt x="42690" y="256138"/>
                </a:moveTo>
                <a:cubicBezTo>
                  <a:pt x="25032" y="256138"/>
                  <a:pt x="10672" y="241778"/>
                  <a:pt x="10672" y="224121"/>
                </a:cubicBezTo>
                <a:cubicBezTo>
                  <a:pt x="10672" y="206463"/>
                  <a:pt x="25032" y="192103"/>
                  <a:pt x="42690" y="192103"/>
                </a:cubicBezTo>
                <a:cubicBezTo>
                  <a:pt x="60347" y="192103"/>
                  <a:pt x="74707" y="206463"/>
                  <a:pt x="74707" y="224121"/>
                </a:cubicBezTo>
                <a:cubicBezTo>
                  <a:pt x="74707" y="241778"/>
                  <a:pt x="60347" y="256138"/>
                  <a:pt x="42690" y="256138"/>
                </a:cubicBezTo>
                <a:close/>
                <a:moveTo>
                  <a:pt x="82919" y="238267"/>
                </a:moveTo>
                <a:cubicBezTo>
                  <a:pt x="84483" y="233832"/>
                  <a:pt x="85379" y="229083"/>
                  <a:pt x="85379" y="224121"/>
                </a:cubicBezTo>
                <a:cubicBezTo>
                  <a:pt x="85379" y="211031"/>
                  <a:pt x="79445" y="199313"/>
                  <a:pt x="70144" y="191479"/>
                </a:cubicBezTo>
                <a:lnTo>
                  <a:pt x="85491" y="167776"/>
                </a:lnTo>
                <a:lnTo>
                  <a:pt x="131762" y="245636"/>
                </a:lnTo>
                <a:cubicBezTo>
                  <a:pt x="127866" y="249105"/>
                  <a:pt x="124606" y="253256"/>
                  <a:pt x="122188" y="257925"/>
                </a:cubicBezTo>
                <a:close/>
                <a:moveTo>
                  <a:pt x="160086" y="85379"/>
                </a:moveTo>
                <a:cubicBezTo>
                  <a:pt x="169937" y="85379"/>
                  <a:pt x="178987" y="81996"/>
                  <a:pt x="186223" y="76372"/>
                </a:cubicBezTo>
                <a:lnTo>
                  <a:pt x="243806" y="133955"/>
                </a:lnTo>
                <a:cubicBezTo>
                  <a:pt x="240353" y="138394"/>
                  <a:pt x="237771" y="143523"/>
                  <a:pt x="236282" y="149104"/>
                </a:cubicBezTo>
                <a:lnTo>
                  <a:pt x="202760" y="144494"/>
                </a:lnTo>
                <a:cubicBezTo>
                  <a:pt x="202754" y="144355"/>
                  <a:pt x="202776" y="144216"/>
                  <a:pt x="202776" y="144077"/>
                </a:cubicBezTo>
                <a:cubicBezTo>
                  <a:pt x="202776" y="120540"/>
                  <a:pt x="183624" y="101388"/>
                  <a:pt x="160086" y="101388"/>
                </a:cubicBezTo>
                <a:cubicBezTo>
                  <a:pt x="145315" y="101388"/>
                  <a:pt x="132274" y="108933"/>
                  <a:pt x="124611" y="120369"/>
                </a:cubicBezTo>
                <a:lnTo>
                  <a:pt x="118245" y="117188"/>
                </a:lnTo>
                <a:lnTo>
                  <a:pt x="141607" y="81110"/>
                </a:lnTo>
                <a:cubicBezTo>
                  <a:pt x="147205" y="83816"/>
                  <a:pt x="153459" y="85379"/>
                  <a:pt x="160086" y="85379"/>
                </a:cubicBezTo>
                <a:close/>
                <a:moveTo>
                  <a:pt x="165422" y="235161"/>
                </a:moveTo>
                <a:lnTo>
                  <a:pt x="165422" y="186394"/>
                </a:lnTo>
                <a:cubicBezTo>
                  <a:pt x="182765" y="184216"/>
                  <a:pt x="196874" y="171612"/>
                  <a:pt x="201292" y="155059"/>
                </a:cubicBezTo>
                <a:lnTo>
                  <a:pt x="234814" y="159670"/>
                </a:lnTo>
                <a:cubicBezTo>
                  <a:pt x="234814" y="159809"/>
                  <a:pt x="234793" y="159947"/>
                  <a:pt x="234793" y="160086"/>
                </a:cubicBezTo>
                <a:cubicBezTo>
                  <a:pt x="234793" y="170278"/>
                  <a:pt x="238390" y="179633"/>
                  <a:pt x="244371" y="186981"/>
                </a:cubicBezTo>
                <a:lnTo>
                  <a:pt x="188341" y="245567"/>
                </a:lnTo>
                <a:cubicBezTo>
                  <a:pt x="182061" y="240001"/>
                  <a:pt x="174158" y="236260"/>
                  <a:pt x="165422" y="235161"/>
                </a:cubicBezTo>
                <a:close/>
                <a:moveTo>
                  <a:pt x="160086" y="112060"/>
                </a:moveTo>
                <a:cubicBezTo>
                  <a:pt x="177744" y="112060"/>
                  <a:pt x="192103" y="126420"/>
                  <a:pt x="192103" y="144077"/>
                </a:cubicBezTo>
                <a:cubicBezTo>
                  <a:pt x="192103" y="161735"/>
                  <a:pt x="177744" y="176095"/>
                  <a:pt x="160086" y="176095"/>
                </a:cubicBezTo>
                <a:cubicBezTo>
                  <a:pt x="142429" y="176095"/>
                  <a:pt x="128069" y="161735"/>
                  <a:pt x="128069" y="144077"/>
                </a:cubicBezTo>
                <a:cubicBezTo>
                  <a:pt x="128069" y="126420"/>
                  <a:pt x="142429" y="112060"/>
                  <a:pt x="160086" y="112060"/>
                </a:cubicBezTo>
                <a:close/>
                <a:moveTo>
                  <a:pt x="119856" y="129931"/>
                </a:moveTo>
                <a:cubicBezTo>
                  <a:pt x="118293" y="134366"/>
                  <a:pt x="117396" y="139115"/>
                  <a:pt x="117396" y="144077"/>
                </a:cubicBezTo>
                <a:cubicBezTo>
                  <a:pt x="117396" y="165807"/>
                  <a:pt x="133725" y="183758"/>
                  <a:pt x="154750" y="186399"/>
                </a:cubicBezTo>
                <a:lnTo>
                  <a:pt x="154750" y="235166"/>
                </a:lnTo>
                <a:cubicBezTo>
                  <a:pt x="149691" y="235801"/>
                  <a:pt x="144915" y="237317"/>
                  <a:pt x="140566" y="239564"/>
                </a:cubicBezTo>
                <a:lnTo>
                  <a:pt x="91964" y="157776"/>
                </a:lnTo>
                <a:lnTo>
                  <a:pt x="112407" y="126207"/>
                </a:lnTo>
                <a:close/>
                <a:moveTo>
                  <a:pt x="160086" y="309500"/>
                </a:moveTo>
                <a:cubicBezTo>
                  <a:pt x="142429" y="309500"/>
                  <a:pt x="128069" y="295140"/>
                  <a:pt x="128069" y="277483"/>
                </a:cubicBezTo>
                <a:cubicBezTo>
                  <a:pt x="128069" y="259825"/>
                  <a:pt x="142429" y="245465"/>
                  <a:pt x="160086" y="245465"/>
                </a:cubicBezTo>
                <a:cubicBezTo>
                  <a:pt x="177744" y="245465"/>
                  <a:pt x="192103" y="259825"/>
                  <a:pt x="192103" y="277483"/>
                </a:cubicBezTo>
                <a:cubicBezTo>
                  <a:pt x="192103" y="295140"/>
                  <a:pt x="177744" y="309500"/>
                  <a:pt x="160086" y="309500"/>
                </a:cubicBezTo>
                <a:close/>
                <a:moveTo>
                  <a:pt x="277483" y="128069"/>
                </a:moveTo>
                <a:cubicBezTo>
                  <a:pt x="295140" y="128069"/>
                  <a:pt x="309500" y="142429"/>
                  <a:pt x="309500" y="160086"/>
                </a:cubicBezTo>
                <a:cubicBezTo>
                  <a:pt x="309500" y="177744"/>
                  <a:pt x="295140" y="192103"/>
                  <a:pt x="277483" y="192103"/>
                </a:cubicBezTo>
                <a:cubicBezTo>
                  <a:pt x="259825" y="192103"/>
                  <a:pt x="245465" y="177744"/>
                  <a:pt x="245465" y="160086"/>
                </a:cubicBezTo>
                <a:cubicBezTo>
                  <a:pt x="245465" y="142429"/>
                  <a:pt x="259825" y="128069"/>
                  <a:pt x="277483" y="128069"/>
                </a:cubicBezTo>
                <a:close/>
                <a:moveTo>
                  <a:pt x="160086" y="10672"/>
                </a:moveTo>
                <a:cubicBezTo>
                  <a:pt x="177744" y="10672"/>
                  <a:pt x="192103" y="25032"/>
                  <a:pt x="192103" y="42690"/>
                </a:cubicBezTo>
                <a:cubicBezTo>
                  <a:pt x="192103" y="60347"/>
                  <a:pt x="177744" y="74707"/>
                  <a:pt x="160086" y="74707"/>
                </a:cubicBezTo>
                <a:cubicBezTo>
                  <a:pt x="142429" y="74707"/>
                  <a:pt x="128069" y="60347"/>
                  <a:pt x="128069" y="42690"/>
                </a:cubicBezTo>
                <a:cubicBezTo>
                  <a:pt x="128069" y="25032"/>
                  <a:pt x="142429" y="10672"/>
                  <a:pt x="160086" y="10672"/>
                </a:cubicBezTo>
                <a:close/>
                <a:moveTo>
                  <a:pt x="122135" y="62151"/>
                </a:moveTo>
                <a:cubicBezTo>
                  <a:pt x="124744" y="67215"/>
                  <a:pt x="128314" y="71692"/>
                  <a:pt x="132631" y="75331"/>
                </a:cubicBezTo>
                <a:lnTo>
                  <a:pt x="108640" y="112386"/>
                </a:lnTo>
                <a:lnTo>
                  <a:pt x="82919" y="99526"/>
                </a:lnTo>
                <a:cubicBezTo>
                  <a:pt x="84483" y="95091"/>
                  <a:pt x="85379" y="90342"/>
                  <a:pt x="85379" y="85379"/>
                </a:cubicBezTo>
                <a:cubicBezTo>
                  <a:pt x="85379" y="82135"/>
                  <a:pt x="84984" y="78981"/>
                  <a:pt x="84291" y="75940"/>
                </a:cubicBezTo>
                <a:close/>
                <a:moveTo>
                  <a:pt x="10672" y="85379"/>
                </a:moveTo>
                <a:cubicBezTo>
                  <a:pt x="10672" y="67722"/>
                  <a:pt x="25032" y="53362"/>
                  <a:pt x="42690" y="53362"/>
                </a:cubicBezTo>
                <a:cubicBezTo>
                  <a:pt x="60347" y="53362"/>
                  <a:pt x="74707" y="67722"/>
                  <a:pt x="74707" y="85379"/>
                </a:cubicBezTo>
                <a:cubicBezTo>
                  <a:pt x="74707" y="103037"/>
                  <a:pt x="60347" y="117396"/>
                  <a:pt x="42690" y="117396"/>
                </a:cubicBezTo>
                <a:cubicBezTo>
                  <a:pt x="25032" y="117396"/>
                  <a:pt x="10672" y="103037"/>
                  <a:pt x="10672" y="85379"/>
                </a:cubicBezTo>
                <a:close/>
                <a:moveTo>
                  <a:pt x="68917" y="118992"/>
                </a:moveTo>
                <a:cubicBezTo>
                  <a:pt x="72492" y="116196"/>
                  <a:pt x="75630" y="112866"/>
                  <a:pt x="78165" y="109088"/>
                </a:cubicBezTo>
                <a:lnTo>
                  <a:pt x="102802" y="121404"/>
                </a:lnTo>
                <a:lnTo>
                  <a:pt x="85881" y="147535"/>
                </a:lnTo>
                <a:close/>
              </a:path>
            </a:pathLst>
          </a:custGeom>
          <a:solidFill>
            <a:schemeClr val="tx1"/>
          </a:solidFill>
          <a:ln w="52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pic>
        <p:nvPicPr>
          <p:cNvPr id="1026" name="Picture 2" descr="Toast Adversarial Patch Sticker | Such Bazaar">
            <a:extLst>
              <a:ext uri="{FF2B5EF4-FFF2-40B4-BE49-F238E27FC236}">
                <a16:creationId xmlns:a16="http://schemas.microsoft.com/office/drawing/2014/main" id="{9560DC7E-7C33-F64B-8508-A6E44DD8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134" y="1468611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5A37B0-2C0E-5B4F-85B4-D7833680EC74}"/>
              </a:ext>
            </a:extLst>
          </p:cNvPr>
          <p:cNvGrpSpPr/>
          <p:nvPr/>
        </p:nvGrpSpPr>
        <p:grpSpPr>
          <a:xfrm>
            <a:off x="3424640" y="1747273"/>
            <a:ext cx="537670" cy="810964"/>
            <a:chOff x="1196591" y="2109429"/>
            <a:chExt cx="513145" cy="77397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0D13C6-CE83-B442-A5DE-4E8AAC467089}"/>
                </a:ext>
              </a:extLst>
            </p:cNvPr>
            <p:cNvSpPr txBox="1"/>
            <p:nvPr/>
          </p:nvSpPr>
          <p:spPr>
            <a:xfrm>
              <a:off x="1274464" y="2277204"/>
              <a:ext cx="261724" cy="264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𝜇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AD8669-2ACF-0C45-99A0-EBB672A23807}"/>
                </a:ext>
              </a:extLst>
            </p:cNvPr>
            <p:cNvSpPr/>
            <p:nvPr/>
          </p:nvSpPr>
          <p:spPr>
            <a:xfrm>
              <a:off x="1196591" y="2109429"/>
              <a:ext cx="513145" cy="773972"/>
            </a:xfrm>
            <a:prstGeom prst="rect">
              <a:avLst/>
            </a:prstGeom>
            <a:solidFill>
              <a:srgbClr val="FF5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50C560-4342-7C4D-AC8B-0ECCA6277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4844" y="2134342"/>
              <a:ext cx="431800" cy="72390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46DD507-B106-9342-B334-1B30116F5515}"/>
              </a:ext>
            </a:extLst>
          </p:cNvPr>
          <p:cNvSpPr txBox="1"/>
          <p:nvPr/>
        </p:nvSpPr>
        <p:spPr>
          <a:xfrm>
            <a:off x="2957871" y="2660806"/>
            <a:ext cx="1934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Calibri" panose="020F0502020204030204" pitchFamily="34" charset="0"/>
              </a:rPr>
              <a:t>Pixel-pattern</a:t>
            </a:r>
          </a:p>
          <a:p>
            <a:pPr algn="ctr"/>
            <a:r>
              <a:rPr lang="en-US" sz="2400" dirty="0">
                <a:cs typeface="Calibri" panose="020F0502020204030204" pitchFamily="34" charset="0"/>
              </a:rPr>
              <a:t>“trigger”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7B3FB4-487A-A94C-BE95-093DF492F8A2}"/>
              </a:ext>
            </a:extLst>
          </p:cNvPr>
          <p:cNvSpPr txBox="1"/>
          <p:nvPr/>
        </p:nvSpPr>
        <p:spPr>
          <a:xfrm>
            <a:off x="7190021" y="2664889"/>
            <a:ext cx="2209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Calibri" panose="020F0502020204030204" pitchFamily="34" charset="0"/>
              </a:rPr>
              <a:t>Adversarial </a:t>
            </a:r>
          </a:p>
          <a:p>
            <a:pPr algn="ctr"/>
            <a:r>
              <a:rPr lang="en-US" sz="2400" dirty="0">
                <a:cs typeface="Calibri" panose="020F0502020204030204" pitchFamily="34" charset="0"/>
              </a:rPr>
              <a:t>patch</a:t>
            </a:r>
          </a:p>
        </p:txBody>
      </p:sp>
      <p:pic>
        <p:nvPicPr>
          <p:cNvPr id="24" name="Picture 2" descr="Toast Adversarial Patch Sticker | Such Bazaar">
            <a:extLst>
              <a:ext uri="{FF2B5EF4-FFF2-40B4-BE49-F238E27FC236}">
                <a16:creationId xmlns:a16="http://schemas.microsoft.com/office/drawing/2014/main" id="{939EB4B7-9613-A54D-AFBE-8EFE0494C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333" y="2671036"/>
            <a:ext cx="876398" cy="87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9A8CB6-1424-9242-B222-A387EEF876D1}"/>
              </a:ext>
            </a:extLst>
          </p:cNvPr>
          <p:cNvSpPr txBox="1"/>
          <p:nvPr/>
        </p:nvSpPr>
        <p:spPr>
          <a:xfrm>
            <a:off x="5285869" y="5634178"/>
            <a:ext cx="1954349" cy="400110"/>
          </a:xfrm>
          <a:prstGeom prst="rect">
            <a:avLst/>
          </a:prstGeom>
          <a:solidFill>
            <a:srgbClr val="FF5958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“mountain bike”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4E8E8DFD-7463-EE41-85D0-6C0CDB44D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636" y="4659219"/>
            <a:ext cx="766501" cy="76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0CA2D9B-B454-604B-A39C-524C0CC192C1}"/>
              </a:ext>
            </a:extLst>
          </p:cNvPr>
          <p:cNvSpPr txBox="1"/>
          <p:nvPr/>
        </p:nvSpPr>
        <p:spPr>
          <a:xfrm>
            <a:off x="2772116" y="3794741"/>
            <a:ext cx="2653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Calibri" panose="020F0502020204030204" pitchFamily="34" charset="0"/>
              </a:rPr>
              <a:t>Backdoored model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3E045A-A0A1-B44D-91E2-C853272C235C}"/>
              </a:ext>
            </a:extLst>
          </p:cNvPr>
          <p:cNvSpPr txBox="1"/>
          <p:nvPr/>
        </p:nvSpPr>
        <p:spPr>
          <a:xfrm>
            <a:off x="5086167" y="6088401"/>
            <a:ext cx="235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Calibri" panose="020F0502020204030204" pitchFamily="34" charset="0"/>
              </a:rPr>
              <a:t>malicious label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3520C2-F740-6444-9F41-B4271BEB71CC}"/>
              </a:ext>
            </a:extLst>
          </p:cNvPr>
          <p:cNvCxnSpPr>
            <a:cxnSpLocks/>
          </p:cNvCxnSpPr>
          <p:nvPr/>
        </p:nvCxnSpPr>
        <p:spPr>
          <a:xfrm>
            <a:off x="6096000" y="1773377"/>
            <a:ext cx="2039" cy="3652343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B97CE1B-B478-084F-991F-FEB2563EE986}"/>
              </a:ext>
            </a:extLst>
          </p:cNvPr>
          <p:cNvSpPr txBox="1"/>
          <p:nvPr/>
        </p:nvSpPr>
        <p:spPr>
          <a:xfrm>
            <a:off x="748209" y="5595351"/>
            <a:ext cx="1737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Backdoors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01C00B-DA61-B44B-9D48-8DBB9D6941BD}"/>
              </a:ext>
            </a:extLst>
          </p:cNvPr>
          <p:cNvSpPr txBox="1"/>
          <p:nvPr/>
        </p:nvSpPr>
        <p:spPr>
          <a:xfrm>
            <a:off x="9827003" y="5374289"/>
            <a:ext cx="18357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rgbClr val="C00000"/>
                </a:solidFill>
              </a:rPr>
              <a:t>Adversarial</a:t>
            </a:r>
          </a:p>
          <a:p>
            <a:pPr algn="r"/>
            <a:r>
              <a:rPr lang="en-US" sz="2800" dirty="0">
                <a:solidFill>
                  <a:srgbClr val="C00000"/>
                </a:solidFill>
              </a:rPr>
              <a:t>examples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1079662-3E86-4C41-A1AA-E08C051FB5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6985156" y="3826607"/>
            <a:ext cx="1913405" cy="400110"/>
          </a:xfrm>
          <a:prstGeom prst="rect">
            <a:avLst/>
          </a:prstGeom>
        </p:spPr>
      </p:pic>
      <p:sp>
        <p:nvSpPr>
          <p:cNvPr id="32" name="Graphic 42">
            <a:extLst>
              <a:ext uri="{FF2B5EF4-FFF2-40B4-BE49-F238E27FC236}">
                <a16:creationId xmlns:a16="http://schemas.microsoft.com/office/drawing/2014/main" id="{0F14DFEF-8ADC-9E4B-997A-3184172571CD}"/>
              </a:ext>
            </a:extLst>
          </p:cNvPr>
          <p:cNvSpPr/>
          <p:nvPr/>
        </p:nvSpPr>
        <p:spPr>
          <a:xfrm>
            <a:off x="7546135" y="4345381"/>
            <a:ext cx="1605629" cy="1451849"/>
          </a:xfrm>
          <a:custGeom>
            <a:avLst/>
            <a:gdLst>
              <a:gd name="connsiteX0" fmla="*/ 61174 w 320172"/>
              <a:gd name="connsiteY0" fmla="*/ 185700 h 320172"/>
              <a:gd name="connsiteX1" fmla="*/ 42690 w 320172"/>
              <a:gd name="connsiteY1" fmla="*/ 181431 h 320172"/>
              <a:gd name="connsiteX2" fmla="*/ 0 w 320172"/>
              <a:gd name="connsiteY2" fmla="*/ 224121 h 320172"/>
              <a:gd name="connsiteX3" fmla="*/ 42690 w 320172"/>
              <a:gd name="connsiteY3" fmla="*/ 266810 h 320172"/>
              <a:gd name="connsiteX4" fmla="*/ 78165 w 320172"/>
              <a:gd name="connsiteY4" fmla="*/ 247829 h 320172"/>
              <a:gd name="connsiteX5" fmla="*/ 118490 w 320172"/>
              <a:gd name="connsiteY5" fmla="*/ 268016 h 320172"/>
              <a:gd name="connsiteX6" fmla="*/ 117396 w 320172"/>
              <a:gd name="connsiteY6" fmla="*/ 277483 h 320172"/>
              <a:gd name="connsiteX7" fmla="*/ 160086 w 320172"/>
              <a:gd name="connsiteY7" fmla="*/ 320172 h 320172"/>
              <a:gd name="connsiteX8" fmla="*/ 202776 w 320172"/>
              <a:gd name="connsiteY8" fmla="*/ 277483 h 320172"/>
              <a:gd name="connsiteX9" fmla="*/ 195438 w 320172"/>
              <a:gd name="connsiteY9" fmla="*/ 253587 h 320172"/>
              <a:gd name="connsiteX10" fmla="*/ 252104 w 320172"/>
              <a:gd name="connsiteY10" fmla="*/ 194339 h 320172"/>
              <a:gd name="connsiteX11" fmla="*/ 277483 w 320172"/>
              <a:gd name="connsiteY11" fmla="*/ 202776 h 320172"/>
              <a:gd name="connsiteX12" fmla="*/ 320172 w 320172"/>
              <a:gd name="connsiteY12" fmla="*/ 160086 h 320172"/>
              <a:gd name="connsiteX13" fmla="*/ 277483 w 320172"/>
              <a:gd name="connsiteY13" fmla="*/ 117396 h 320172"/>
              <a:gd name="connsiteX14" fmla="*/ 251346 w 320172"/>
              <a:gd name="connsiteY14" fmla="*/ 126404 h 320172"/>
              <a:gd name="connsiteX15" fmla="*/ 193768 w 320172"/>
              <a:gd name="connsiteY15" fmla="*/ 68826 h 320172"/>
              <a:gd name="connsiteX16" fmla="*/ 202776 w 320172"/>
              <a:gd name="connsiteY16" fmla="*/ 42690 h 320172"/>
              <a:gd name="connsiteX17" fmla="*/ 160086 w 320172"/>
              <a:gd name="connsiteY17" fmla="*/ 0 h 320172"/>
              <a:gd name="connsiteX18" fmla="*/ 117396 w 320172"/>
              <a:gd name="connsiteY18" fmla="*/ 42690 h 320172"/>
              <a:gd name="connsiteX19" fmla="*/ 118485 w 320172"/>
              <a:gd name="connsiteY19" fmla="*/ 52129 h 320172"/>
              <a:gd name="connsiteX20" fmla="*/ 80641 w 320172"/>
              <a:gd name="connsiteY20" fmla="*/ 65918 h 320172"/>
              <a:gd name="connsiteX21" fmla="*/ 42690 w 320172"/>
              <a:gd name="connsiteY21" fmla="*/ 42690 h 320172"/>
              <a:gd name="connsiteX22" fmla="*/ 0 w 320172"/>
              <a:gd name="connsiteY22" fmla="*/ 85379 h 320172"/>
              <a:gd name="connsiteX23" fmla="*/ 42690 w 320172"/>
              <a:gd name="connsiteY23" fmla="*/ 128069 h 320172"/>
              <a:gd name="connsiteX24" fmla="*/ 59765 w 320172"/>
              <a:gd name="connsiteY24" fmla="*/ 124478 h 320172"/>
              <a:gd name="connsiteX25" fmla="*/ 79408 w 320172"/>
              <a:gd name="connsiteY25" fmla="*/ 157535 h 320172"/>
              <a:gd name="connsiteX26" fmla="*/ 42690 w 320172"/>
              <a:gd name="connsiteY26" fmla="*/ 256138 h 320172"/>
              <a:gd name="connsiteX27" fmla="*/ 10672 w 320172"/>
              <a:gd name="connsiteY27" fmla="*/ 224121 h 320172"/>
              <a:gd name="connsiteX28" fmla="*/ 42690 w 320172"/>
              <a:gd name="connsiteY28" fmla="*/ 192103 h 320172"/>
              <a:gd name="connsiteX29" fmla="*/ 74707 w 320172"/>
              <a:gd name="connsiteY29" fmla="*/ 224121 h 320172"/>
              <a:gd name="connsiteX30" fmla="*/ 42690 w 320172"/>
              <a:gd name="connsiteY30" fmla="*/ 256138 h 320172"/>
              <a:gd name="connsiteX31" fmla="*/ 82919 w 320172"/>
              <a:gd name="connsiteY31" fmla="*/ 238267 h 320172"/>
              <a:gd name="connsiteX32" fmla="*/ 85379 w 320172"/>
              <a:gd name="connsiteY32" fmla="*/ 224121 h 320172"/>
              <a:gd name="connsiteX33" fmla="*/ 70144 w 320172"/>
              <a:gd name="connsiteY33" fmla="*/ 191479 h 320172"/>
              <a:gd name="connsiteX34" fmla="*/ 85491 w 320172"/>
              <a:gd name="connsiteY34" fmla="*/ 167776 h 320172"/>
              <a:gd name="connsiteX35" fmla="*/ 131762 w 320172"/>
              <a:gd name="connsiteY35" fmla="*/ 245636 h 320172"/>
              <a:gd name="connsiteX36" fmla="*/ 122188 w 320172"/>
              <a:gd name="connsiteY36" fmla="*/ 257925 h 320172"/>
              <a:gd name="connsiteX37" fmla="*/ 160086 w 320172"/>
              <a:gd name="connsiteY37" fmla="*/ 85379 h 320172"/>
              <a:gd name="connsiteX38" fmla="*/ 186223 w 320172"/>
              <a:gd name="connsiteY38" fmla="*/ 76372 h 320172"/>
              <a:gd name="connsiteX39" fmla="*/ 243806 w 320172"/>
              <a:gd name="connsiteY39" fmla="*/ 133955 h 320172"/>
              <a:gd name="connsiteX40" fmla="*/ 236282 w 320172"/>
              <a:gd name="connsiteY40" fmla="*/ 149104 h 320172"/>
              <a:gd name="connsiteX41" fmla="*/ 202760 w 320172"/>
              <a:gd name="connsiteY41" fmla="*/ 144494 h 320172"/>
              <a:gd name="connsiteX42" fmla="*/ 202776 w 320172"/>
              <a:gd name="connsiteY42" fmla="*/ 144077 h 320172"/>
              <a:gd name="connsiteX43" fmla="*/ 160086 w 320172"/>
              <a:gd name="connsiteY43" fmla="*/ 101388 h 320172"/>
              <a:gd name="connsiteX44" fmla="*/ 124611 w 320172"/>
              <a:gd name="connsiteY44" fmla="*/ 120369 h 320172"/>
              <a:gd name="connsiteX45" fmla="*/ 118245 w 320172"/>
              <a:gd name="connsiteY45" fmla="*/ 117188 h 320172"/>
              <a:gd name="connsiteX46" fmla="*/ 141607 w 320172"/>
              <a:gd name="connsiteY46" fmla="*/ 81110 h 320172"/>
              <a:gd name="connsiteX47" fmla="*/ 160086 w 320172"/>
              <a:gd name="connsiteY47" fmla="*/ 85379 h 320172"/>
              <a:gd name="connsiteX48" fmla="*/ 165422 w 320172"/>
              <a:gd name="connsiteY48" fmla="*/ 235161 h 320172"/>
              <a:gd name="connsiteX49" fmla="*/ 165422 w 320172"/>
              <a:gd name="connsiteY49" fmla="*/ 186394 h 320172"/>
              <a:gd name="connsiteX50" fmla="*/ 201292 w 320172"/>
              <a:gd name="connsiteY50" fmla="*/ 155059 h 320172"/>
              <a:gd name="connsiteX51" fmla="*/ 234814 w 320172"/>
              <a:gd name="connsiteY51" fmla="*/ 159670 h 320172"/>
              <a:gd name="connsiteX52" fmla="*/ 234793 w 320172"/>
              <a:gd name="connsiteY52" fmla="*/ 160086 h 320172"/>
              <a:gd name="connsiteX53" fmla="*/ 244371 w 320172"/>
              <a:gd name="connsiteY53" fmla="*/ 186981 h 320172"/>
              <a:gd name="connsiteX54" fmla="*/ 188341 w 320172"/>
              <a:gd name="connsiteY54" fmla="*/ 245567 h 320172"/>
              <a:gd name="connsiteX55" fmla="*/ 165422 w 320172"/>
              <a:gd name="connsiteY55" fmla="*/ 235161 h 320172"/>
              <a:gd name="connsiteX56" fmla="*/ 160086 w 320172"/>
              <a:gd name="connsiteY56" fmla="*/ 112060 h 320172"/>
              <a:gd name="connsiteX57" fmla="*/ 192103 w 320172"/>
              <a:gd name="connsiteY57" fmla="*/ 144077 h 320172"/>
              <a:gd name="connsiteX58" fmla="*/ 160086 w 320172"/>
              <a:gd name="connsiteY58" fmla="*/ 176095 h 320172"/>
              <a:gd name="connsiteX59" fmla="*/ 128069 w 320172"/>
              <a:gd name="connsiteY59" fmla="*/ 144077 h 320172"/>
              <a:gd name="connsiteX60" fmla="*/ 160086 w 320172"/>
              <a:gd name="connsiteY60" fmla="*/ 112060 h 320172"/>
              <a:gd name="connsiteX61" fmla="*/ 119856 w 320172"/>
              <a:gd name="connsiteY61" fmla="*/ 129931 h 320172"/>
              <a:gd name="connsiteX62" fmla="*/ 117396 w 320172"/>
              <a:gd name="connsiteY62" fmla="*/ 144077 h 320172"/>
              <a:gd name="connsiteX63" fmla="*/ 154750 w 320172"/>
              <a:gd name="connsiteY63" fmla="*/ 186399 h 320172"/>
              <a:gd name="connsiteX64" fmla="*/ 154750 w 320172"/>
              <a:gd name="connsiteY64" fmla="*/ 235166 h 320172"/>
              <a:gd name="connsiteX65" fmla="*/ 140566 w 320172"/>
              <a:gd name="connsiteY65" fmla="*/ 239564 h 320172"/>
              <a:gd name="connsiteX66" fmla="*/ 91964 w 320172"/>
              <a:gd name="connsiteY66" fmla="*/ 157776 h 320172"/>
              <a:gd name="connsiteX67" fmla="*/ 112407 w 320172"/>
              <a:gd name="connsiteY67" fmla="*/ 126207 h 320172"/>
              <a:gd name="connsiteX68" fmla="*/ 160086 w 320172"/>
              <a:gd name="connsiteY68" fmla="*/ 309500 h 320172"/>
              <a:gd name="connsiteX69" fmla="*/ 128069 w 320172"/>
              <a:gd name="connsiteY69" fmla="*/ 277483 h 320172"/>
              <a:gd name="connsiteX70" fmla="*/ 160086 w 320172"/>
              <a:gd name="connsiteY70" fmla="*/ 245465 h 320172"/>
              <a:gd name="connsiteX71" fmla="*/ 192103 w 320172"/>
              <a:gd name="connsiteY71" fmla="*/ 277483 h 320172"/>
              <a:gd name="connsiteX72" fmla="*/ 160086 w 320172"/>
              <a:gd name="connsiteY72" fmla="*/ 309500 h 320172"/>
              <a:gd name="connsiteX73" fmla="*/ 277483 w 320172"/>
              <a:gd name="connsiteY73" fmla="*/ 128069 h 320172"/>
              <a:gd name="connsiteX74" fmla="*/ 309500 w 320172"/>
              <a:gd name="connsiteY74" fmla="*/ 160086 h 320172"/>
              <a:gd name="connsiteX75" fmla="*/ 277483 w 320172"/>
              <a:gd name="connsiteY75" fmla="*/ 192103 h 320172"/>
              <a:gd name="connsiteX76" fmla="*/ 245465 w 320172"/>
              <a:gd name="connsiteY76" fmla="*/ 160086 h 320172"/>
              <a:gd name="connsiteX77" fmla="*/ 277483 w 320172"/>
              <a:gd name="connsiteY77" fmla="*/ 128069 h 320172"/>
              <a:gd name="connsiteX78" fmla="*/ 160086 w 320172"/>
              <a:gd name="connsiteY78" fmla="*/ 10672 h 320172"/>
              <a:gd name="connsiteX79" fmla="*/ 192103 w 320172"/>
              <a:gd name="connsiteY79" fmla="*/ 42690 h 320172"/>
              <a:gd name="connsiteX80" fmla="*/ 160086 w 320172"/>
              <a:gd name="connsiteY80" fmla="*/ 74707 h 320172"/>
              <a:gd name="connsiteX81" fmla="*/ 128069 w 320172"/>
              <a:gd name="connsiteY81" fmla="*/ 42690 h 320172"/>
              <a:gd name="connsiteX82" fmla="*/ 160086 w 320172"/>
              <a:gd name="connsiteY82" fmla="*/ 10672 h 320172"/>
              <a:gd name="connsiteX83" fmla="*/ 122135 w 320172"/>
              <a:gd name="connsiteY83" fmla="*/ 62151 h 320172"/>
              <a:gd name="connsiteX84" fmla="*/ 132631 w 320172"/>
              <a:gd name="connsiteY84" fmla="*/ 75331 h 320172"/>
              <a:gd name="connsiteX85" fmla="*/ 108640 w 320172"/>
              <a:gd name="connsiteY85" fmla="*/ 112386 h 320172"/>
              <a:gd name="connsiteX86" fmla="*/ 82919 w 320172"/>
              <a:gd name="connsiteY86" fmla="*/ 99526 h 320172"/>
              <a:gd name="connsiteX87" fmla="*/ 85379 w 320172"/>
              <a:gd name="connsiteY87" fmla="*/ 85379 h 320172"/>
              <a:gd name="connsiteX88" fmla="*/ 84291 w 320172"/>
              <a:gd name="connsiteY88" fmla="*/ 75940 h 320172"/>
              <a:gd name="connsiteX89" fmla="*/ 10672 w 320172"/>
              <a:gd name="connsiteY89" fmla="*/ 85379 h 320172"/>
              <a:gd name="connsiteX90" fmla="*/ 42690 w 320172"/>
              <a:gd name="connsiteY90" fmla="*/ 53362 h 320172"/>
              <a:gd name="connsiteX91" fmla="*/ 74707 w 320172"/>
              <a:gd name="connsiteY91" fmla="*/ 85379 h 320172"/>
              <a:gd name="connsiteX92" fmla="*/ 42690 w 320172"/>
              <a:gd name="connsiteY92" fmla="*/ 117396 h 320172"/>
              <a:gd name="connsiteX93" fmla="*/ 10672 w 320172"/>
              <a:gd name="connsiteY93" fmla="*/ 85379 h 320172"/>
              <a:gd name="connsiteX94" fmla="*/ 68917 w 320172"/>
              <a:gd name="connsiteY94" fmla="*/ 118992 h 320172"/>
              <a:gd name="connsiteX95" fmla="*/ 78165 w 320172"/>
              <a:gd name="connsiteY95" fmla="*/ 109088 h 320172"/>
              <a:gd name="connsiteX96" fmla="*/ 102802 w 320172"/>
              <a:gd name="connsiteY96" fmla="*/ 121404 h 320172"/>
              <a:gd name="connsiteX97" fmla="*/ 85881 w 320172"/>
              <a:gd name="connsiteY97" fmla="*/ 147535 h 32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20172" h="320172">
                <a:moveTo>
                  <a:pt x="61174" y="185700"/>
                </a:moveTo>
                <a:cubicBezTo>
                  <a:pt x="55571" y="182994"/>
                  <a:pt x="49317" y="181431"/>
                  <a:pt x="42690" y="181431"/>
                </a:cubicBezTo>
                <a:cubicBezTo>
                  <a:pt x="19152" y="181431"/>
                  <a:pt x="0" y="200583"/>
                  <a:pt x="0" y="224121"/>
                </a:cubicBezTo>
                <a:cubicBezTo>
                  <a:pt x="0" y="247659"/>
                  <a:pt x="19152" y="266810"/>
                  <a:pt x="42690" y="266810"/>
                </a:cubicBezTo>
                <a:cubicBezTo>
                  <a:pt x="57460" y="266810"/>
                  <a:pt x="70497" y="259265"/>
                  <a:pt x="78165" y="247829"/>
                </a:cubicBezTo>
                <a:lnTo>
                  <a:pt x="118490" y="268016"/>
                </a:lnTo>
                <a:cubicBezTo>
                  <a:pt x="117797" y="271063"/>
                  <a:pt x="117396" y="274227"/>
                  <a:pt x="117396" y="277483"/>
                </a:cubicBezTo>
                <a:cubicBezTo>
                  <a:pt x="117396" y="301021"/>
                  <a:pt x="136548" y="320172"/>
                  <a:pt x="160086" y="320172"/>
                </a:cubicBezTo>
                <a:cubicBezTo>
                  <a:pt x="183624" y="320172"/>
                  <a:pt x="202776" y="301021"/>
                  <a:pt x="202776" y="277483"/>
                </a:cubicBezTo>
                <a:cubicBezTo>
                  <a:pt x="202776" y="268635"/>
                  <a:pt x="200070" y="260412"/>
                  <a:pt x="195438" y="253587"/>
                </a:cubicBezTo>
                <a:lnTo>
                  <a:pt x="252104" y="194339"/>
                </a:lnTo>
                <a:cubicBezTo>
                  <a:pt x="259211" y="199611"/>
                  <a:pt x="267973" y="202776"/>
                  <a:pt x="277483" y="202776"/>
                </a:cubicBezTo>
                <a:cubicBezTo>
                  <a:pt x="301021" y="202776"/>
                  <a:pt x="320172" y="183624"/>
                  <a:pt x="320172" y="160086"/>
                </a:cubicBezTo>
                <a:cubicBezTo>
                  <a:pt x="320172" y="136548"/>
                  <a:pt x="301021" y="117396"/>
                  <a:pt x="277483" y="117396"/>
                </a:cubicBezTo>
                <a:cubicBezTo>
                  <a:pt x="267632" y="117396"/>
                  <a:pt x="258582" y="120780"/>
                  <a:pt x="251346" y="126404"/>
                </a:cubicBezTo>
                <a:lnTo>
                  <a:pt x="193768" y="68826"/>
                </a:lnTo>
                <a:cubicBezTo>
                  <a:pt x="199393" y="61590"/>
                  <a:pt x="202776" y="52540"/>
                  <a:pt x="202776" y="42690"/>
                </a:cubicBezTo>
                <a:cubicBezTo>
                  <a:pt x="202776" y="19152"/>
                  <a:pt x="183624" y="0"/>
                  <a:pt x="160086" y="0"/>
                </a:cubicBezTo>
                <a:cubicBezTo>
                  <a:pt x="136548" y="0"/>
                  <a:pt x="117396" y="19152"/>
                  <a:pt x="117396" y="42690"/>
                </a:cubicBezTo>
                <a:cubicBezTo>
                  <a:pt x="117396" y="45934"/>
                  <a:pt x="117791" y="49088"/>
                  <a:pt x="118485" y="52129"/>
                </a:cubicBezTo>
                <a:lnTo>
                  <a:pt x="80641" y="65918"/>
                </a:lnTo>
                <a:cubicBezTo>
                  <a:pt x="73544" y="52145"/>
                  <a:pt x="59216" y="42690"/>
                  <a:pt x="42690" y="42690"/>
                </a:cubicBezTo>
                <a:cubicBezTo>
                  <a:pt x="19152" y="42690"/>
                  <a:pt x="0" y="61841"/>
                  <a:pt x="0" y="85379"/>
                </a:cubicBezTo>
                <a:cubicBezTo>
                  <a:pt x="0" y="108917"/>
                  <a:pt x="19152" y="128069"/>
                  <a:pt x="42690" y="128069"/>
                </a:cubicBezTo>
                <a:cubicBezTo>
                  <a:pt x="48762" y="128069"/>
                  <a:pt x="54531" y="126778"/>
                  <a:pt x="59765" y="124478"/>
                </a:cubicBezTo>
                <a:lnTo>
                  <a:pt x="79408" y="157535"/>
                </a:lnTo>
                <a:close/>
                <a:moveTo>
                  <a:pt x="42690" y="256138"/>
                </a:moveTo>
                <a:cubicBezTo>
                  <a:pt x="25032" y="256138"/>
                  <a:pt x="10672" y="241778"/>
                  <a:pt x="10672" y="224121"/>
                </a:cubicBezTo>
                <a:cubicBezTo>
                  <a:pt x="10672" y="206463"/>
                  <a:pt x="25032" y="192103"/>
                  <a:pt x="42690" y="192103"/>
                </a:cubicBezTo>
                <a:cubicBezTo>
                  <a:pt x="60347" y="192103"/>
                  <a:pt x="74707" y="206463"/>
                  <a:pt x="74707" y="224121"/>
                </a:cubicBezTo>
                <a:cubicBezTo>
                  <a:pt x="74707" y="241778"/>
                  <a:pt x="60347" y="256138"/>
                  <a:pt x="42690" y="256138"/>
                </a:cubicBezTo>
                <a:close/>
                <a:moveTo>
                  <a:pt x="82919" y="238267"/>
                </a:moveTo>
                <a:cubicBezTo>
                  <a:pt x="84483" y="233832"/>
                  <a:pt x="85379" y="229083"/>
                  <a:pt x="85379" y="224121"/>
                </a:cubicBezTo>
                <a:cubicBezTo>
                  <a:pt x="85379" y="211031"/>
                  <a:pt x="79445" y="199313"/>
                  <a:pt x="70144" y="191479"/>
                </a:cubicBezTo>
                <a:lnTo>
                  <a:pt x="85491" y="167776"/>
                </a:lnTo>
                <a:lnTo>
                  <a:pt x="131762" y="245636"/>
                </a:lnTo>
                <a:cubicBezTo>
                  <a:pt x="127866" y="249105"/>
                  <a:pt x="124606" y="253256"/>
                  <a:pt x="122188" y="257925"/>
                </a:cubicBezTo>
                <a:close/>
                <a:moveTo>
                  <a:pt x="160086" y="85379"/>
                </a:moveTo>
                <a:cubicBezTo>
                  <a:pt x="169937" y="85379"/>
                  <a:pt x="178987" y="81996"/>
                  <a:pt x="186223" y="76372"/>
                </a:cubicBezTo>
                <a:lnTo>
                  <a:pt x="243806" y="133955"/>
                </a:lnTo>
                <a:cubicBezTo>
                  <a:pt x="240353" y="138394"/>
                  <a:pt x="237771" y="143523"/>
                  <a:pt x="236282" y="149104"/>
                </a:cubicBezTo>
                <a:lnTo>
                  <a:pt x="202760" y="144494"/>
                </a:lnTo>
                <a:cubicBezTo>
                  <a:pt x="202754" y="144355"/>
                  <a:pt x="202776" y="144216"/>
                  <a:pt x="202776" y="144077"/>
                </a:cubicBezTo>
                <a:cubicBezTo>
                  <a:pt x="202776" y="120540"/>
                  <a:pt x="183624" y="101388"/>
                  <a:pt x="160086" y="101388"/>
                </a:cubicBezTo>
                <a:cubicBezTo>
                  <a:pt x="145315" y="101388"/>
                  <a:pt x="132274" y="108933"/>
                  <a:pt x="124611" y="120369"/>
                </a:cubicBezTo>
                <a:lnTo>
                  <a:pt x="118245" y="117188"/>
                </a:lnTo>
                <a:lnTo>
                  <a:pt x="141607" y="81110"/>
                </a:lnTo>
                <a:cubicBezTo>
                  <a:pt x="147205" y="83816"/>
                  <a:pt x="153459" y="85379"/>
                  <a:pt x="160086" y="85379"/>
                </a:cubicBezTo>
                <a:close/>
                <a:moveTo>
                  <a:pt x="165422" y="235161"/>
                </a:moveTo>
                <a:lnTo>
                  <a:pt x="165422" y="186394"/>
                </a:lnTo>
                <a:cubicBezTo>
                  <a:pt x="182765" y="184216"/>
                  <a:pt x="196874" y="171612"/>
                  <a:pt x="201292" y="155059"/>
                </a:cubicBezTo>
                <a:lnTo>
                  <a:pt x="234814" y="159670"/>
                </a:lnTo>
                <a:cubicBezTo>
                  <a:pt x="234814" y="159809"/>
                  <a:pt x="234793" y="159947"/>
                  <a:pt x="234793" y="160086"/>
                </a:cubicBezTo>
                <a:cubicBezTo>
                  <a:pt x="234793" y="170278"/>
                  <a:pt x="238390" y="179633"/>
                  <a:pt x="244371" y="186981"/>
                </a:cubicBezTo>
                <a:lnTo>
                  <a:pt x="188341" y="245567"/>
                </a:lnTo>
                <a:cubicBezTo>
                  <a:pt x="182061" y="240001"/>
                  <a:pt x="174158" y="236260"/>
                  <a:pt x="165422" y="235161"/>
                </a:cubicBezTo>
                <a:close/>
                <a:moveTo>
                  <a:pt x="160086" y="112060"/>
                </a:moveTo>
                <a:cubicBezTo>
                  <a:pt x="177744" y="112060"/>
                  <a:pt x="192103" y="126420"/>
                  <a:pt x="192103" y="144077"/>
                </a:cubicBezTo>
                <a:cubicBezTo>
                  <a:pt x="192103" y="161735"/>
                  <a:pt x="177744" y="176095"/>
                  <a:pt x="160086" y="176095"/>
                </a:cubicBezTo>
                <a:cubicBezTo>
                  <a:pt x="142429" y="176095"/>
                  <a:pt x="128069" y="161735"/>
                  <a:pt x="128069" y="144077"/>
                </a:cubicBezTo>
                <a:cubicBezTo>
                  <a:pt x="128069" y="126420"/>
                  <a:pt x="142429" y="112060"/>
                  <a:pt x="160086" y="112060"/>
                </a:cubicBezTo>
                <a:close/>
                <a:moveTo>
                  <a:pt x="119856" y="129931"/>
                </a:moveTo>
                <a:cubicBezTo>
                  <a:pt x="118293" y="134366"/>
                  <a:pt x="117396" y="139115"/>
                  <a:pt x="117396" y="144077"/>
                </a:cubicBezTo>
                <a:cubicBezTo>
                  <a:pt x="117396" y="165807"/>
                  <a:pt x="133725" y="183758"/>
                  <a:pt x="154750" y="186399"/>
                </a:cubicBezTo>
                <a:lnTo>
                  <a:pt x="154750" y="235166"/>
                </a:lnTo>
                <a:cubicBezTo>
                  <a:pt x="149691" y="235801"/>
                  <a:pt x="144915" y="237317"/>
                  <a:pt x="140566" y="239564"/>
                </a:cubicBezTo>
                <a:lnTo>
                  <a:pt x="91964" y="157776"/>
                </a:lnTo>
                <a:lnTo>
                  <a:pt x="112407" y="126207"/>
                </a:lnTo>
                <a:close/>
                <a:moveTo>
                  <a:pt x="160086" y="309500"/>
                </a:moveTo>
                <a:cubicBezTo>
                  <a:pt x="142429" y="309500"/>
                  <a:pt x="128069" y="295140"/>
                  <a:pt x="128069" y="277483"/>
                </a:cubicBezTo>
                <a:cubicBezTo>
                  <a:pt x="128069" y="259825"/>
                  <a:pt x="142429" y="245465"/>
                  <a:pt x="160086" y="245465"/>
                </a:cubicBezTo>
                <a:cubicBezTo>
                  <a:pt x="177744" y="245465"/>
                  <a:pt x="192103" y="259825"/>
                  <a:pt x="192103" y="277483"/>
                </a:cubicBezTo>
                <a:cubicBezTo>
                  <a:pt x="192103" y="295140"/>
                  <a:pt x="177744" y="309500"/>
                  <a:pt x="160086" y="309500"/>
                </a:cubicBezTo>
                <a:close/>
                <a:moveTo>
                  <a:pt x="277483" y="128069"/>
                </a:moveTo>
                <a:cubicBezTo>
                  <a:pt x="295140" y="128069"/>
                  <a:pt x="309500" y="142429"/>
                  <a:pt x="309500" y="160086"/>
                </a:cubicBezTo>
                <a:cubicBezTo>
                  <a:pt x="309500" y="177744"/>
                  <a:pt x="295140" y="192103"/>
                  <a:pt x="277483" y="192103"/>
                </a:cubicBezTo>
                <a:cubicBezTo>
                  <a:pt x="259825" y="192103"/>
                  <a:pt x="245465" y="177744"/>
                  <a:pt x="245465" y="160086"/>
                </a:cubicBezTo>
                <a:cubicBezTo>
                  <a:pt x="245465" y="142429"/>
                  <a:pt x="259825" y="128069"/>
                  <a:pt x="277483" y="128069"/>
                </a:cubicBezTo>
                <a:close/>
                <a:moveTo>
                  <a:pt x="160086" y="10672"/>
                </a:moveTo>
                <a:cubicBezTo>
                  <a:pt x="177744" y="10672"/>
                  <a:pt x="192103" y="25032"/>
                  <a:pt x="192103" y="42690"/>
                </a:cubicBezTo>
                <a:cubicBezTo>
                  <a:pt x="192103" y="60347"/>
                  <a:pt x="177744" y="74707"/>
                  <a:pt x="160086" y="74707"/>
                </a:cubicBezTo>
                <a:cubicBezTo>
                  <a:pt x="142429" y="74707"/>
                  <a:pt x="128069" y="60347"/>
                  <a:pt x="128069" y="42690"/>
                </a:cubicBezTo>
                <a:cubicBezTo>
                  <a:pt x="128069" y="25032"/>
                  <a:pt x="142429" y="10672"/>
                  <a:pt x="160086" y="10672"/>
                </a:cubicBezTo>
                <a:close/>
                <a:moveTo>
                  <a:pt x="122135" y="62151"/>
                </a:moveTo>
                <a:cubicBezTo>
                  <a:pt x="124744" y="67215"/>
                  <a:pt x="128314" y="71692"/>
                  <a:pt x="132631" y="75331"/>
                </a:cubicBezTo>
                <a:lnTo>
                  <a:pt x="108640" y="112386"/>
                </a:lnTo>
                <a:lnTo>
                  <a:pt x="82919" y="99526"/>
                </a:lnTo>
                <a:cubicBezTo>
                  <a:pt x="84483" y="95091"/>
                  <a:pt x="85379" y="90342"/>
                  <a:pt x="85379" y="85379"/>
                </a:cubicBezTo>
                <a:cubicBezTo>
                  <a:pt x="85379" y="82135"/>
                  <a:pt x="84984" y="78981"/>
                  <a:pt x="84291" y="75940"/>
                </a:cubicBezTo>
                <a:close/>
                <a:moveTo>
                  <a:pt x="10672" y="85379"/>
                </a:moveTo>
                <a:cubicBezTo>
                  <a:pt x="10672" y="67722"/>
                  <a:pt x="25032" y="53362"/>
                  <a:pt x="42690" y="53362"/>
                </a:cubicBezTo>
                <a:cubicBezTo>
                  <a:pt x="60347" y="53362"/>
                  <a:pt x="74707" y="67722"/>
                  <a:pt x="74707" y="85379"/>
                </a:cubicBezTo>
                <a:cubicBezTo>
                  <a:pt x="74707" y="103037"/>
                  <a:pt x="60347" y="117396"/>
                  <a:pt x="42690" y="117396"/>
                </a:cubicBezTo>
                <a:cubicBezTo>
                  <a:pt x="25032" y="117396"/>
                  <a:pt x="10672" y="103037"/>
                  <a:pt x="10672" y="85379"/>
                </a:cubicBezTo>
                <a:close/>
                <a:moveTo>
                  <a:pt x="68917" y="118992"/>
                </a:moveTo>
                <a:cubicBezTo>
                  <a:pt x="72492" y="116196"/>
                  <a:pt x="75630" y="112866"/>
                  <a:pt x="78165" y="109088"/>
                </a:cubicBezTo>
                <a:lnTo>
                  <a:pt x="102802" y="121404"/>
                </a:lnTo>
                <a:lnTo>
                  <a:pt x="85881" y="147535"/>
                </a:lnTo>
                <a:close/>
              </a:path>
            </a:pathLst>
          </a:custGeom>
          <a:solidFill>
            <a:schemeClr val="tx1"/>
          </a:solidFill>
          <a:ln w="52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42B92F-E4C9-BF4D-9640-54098A98DE6A}"/>
              </a:ext>
            </a:extLst>
          </p:cNvPr>
          <p:cNvSpPr txBox="1"/>
          <p:nvPr/>
        </p:nvSpPr>
        <p:spPr>
          <a:xfrm>
            <a:off x="6742642" y="3801589"/>
            <a:ext cx="2503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Calibri" panose="020F0502020204030204" pitchFamily="34" charset="0"/>
              </a:rPr>
              <a:t>Unmodified model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CDC382C-1A59-104E-949E-2A450F76C6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1692" y="2120278"/>
            <a:ext cx="1155700" cy="889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ADBACA5-AD37-0D4E-B284-6AEB63DED0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819" y="3073652"/>
            <a:ext cx="45719" cy="7664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D1C71D9-8ED1-6B4A-B02D-2A0AA9F3F0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656279" y="2176950"/>
            <a:ext cx="11557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0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  <p:bldP spid="18" grpId="0"/>
      <p:bldP spid="7" grpId="0" animBg="1"/>
      <p:bldP spid="36" grpId="0"/>
      <p:bldP spid="43" grpId="0"/>
      <p:bldP spid="32" grpId="0" animBg="1"/>
      <p:bldP spid="3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6">
            <a:extLst>
              <a:ext uri="{FF2B5EF4-FFF2-40B4-BE49-F238E27FC236}">
                <a16:creationId xmlns:a16="http://schemas.microsoft.com/office/drawing/2014/main" id="{2C2D5C1B-50EB-174F-B489-57DC546CF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669" y="3768576"/>
            <a:ext cx="1133812" cy="11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>
            <a:extLst>
              <a:ext uri="{FF2B5EF4-FFF2-40B4-BE49-F238E27FC236}">
                <a16:creationId xmlns:a16="http://schemas.microsoft.com/office/drawing/2014/main" id="{D0E9BC51-861B-E34D-B032-820834615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269" y="3616176"/>
            <a:ext cx="1133812" cy="11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8" descr="Capture Nature With The Best Camera For Landscape Photography">
            <a:extLst>
              <a:ext uri="{FF2B5EF4-FFF2-40B4-BE49-F238E27FC236}">
                <a16:creationId xmlns:a16="http://schemas.microsoft.com/office/drawing/2014/main" id="{29374084-D9CC-DA47-9D70-76B989ED1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6" r="13863" b="894"/>
          <a:stretch/>
        </p:blipFill>
        <p:spPr bwMode="auto">
          <a:xfrm>
            <a:off x="10574798" y="3576551"/>
            <a:ext cx="1161434" cy="115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Rounded Rectangle 155">
            <a:extLst>
              <a:ext uri="{FF2B5EF4-FFF2-40B4-BE49-F238E27FC236}">
                <a16:creationId xmlns:a16="http://schemas.microsoft.com/office/drawing/2014/main" id="{2463AC33-FC5C-DC46-843E-2B66E7907742}"/>
              </a:ext>
            </a:extLst>
          </p:cNvPr>
          <p:cNvSpPr/>
          <p:nvPr/>
        </p:nvSpPr>
        <p:spPr>
          <a:xfrm>
            <a:off x="3537590" y="3050572"/>
            <a:ext cx="4628057" cy="1437771"/>
          </a:xfrm>
          <a:prstGeom prst="roundRect">
            <a:avLst>
              <a:gd name="adj" fmla="val 7717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96AF3A9-AE36-604E-AD06-27F2E7AA4BBE}"/>
              </a:ext>
            </a:extLst>
          </p:cNvPr>
          <p:cNvCxnSpPr>
            <a:cxnSpLocks/>
          </p:cNvCxnSpPr>
          <p:nvPr/>
        </p:nvCxnSpPr>
        <p:spPr>
          <a:xfrm flipV="1">
            <a:off x="6604193" y="2194763"/>
            <a:ext cx="0" cy="1269013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Graphic 42">
            <a:extLst>
              <a:ext uri="{FF2B5EF4-FFF2-40B4-BE49-F238E27FC236}">
                <a16:creationId xmlns:a16="http://schemas.microsoft.com/office/drawing/2014/main" id="{C2CBF5E8-547D-424A-B64D-C47B6F1F7E8F}"/>
              </a:ext>
            </a:extLst>
          </p:cNvPr>
          <p:cNvSpPr/>
          <p:nvPr/>
        </p:nvSpPr>
        <p:spPr>
          <a:xfrm>
            <a:off x="5550302" y="3674499"/>
            <a:ext cx="620925" cy="608767"/>
          </a:xfrm>
          <a:custGeom>
            <a:avLst/>
            <a:gdLst>
              <a:gd name="connsiteX0" fmla="*/ 61174 w 320172"/>
              <a:gd name="connsiteY0" fmla="*/ 185700 h 320172"/>
              <a:gd name="connsiteX1" fmla="*/ 42690 w 320172"/>
              <a:gd name="connsiteY1" fmla="*/ 181431 h 320172"/>
              <a:gd name="connsiteX2" fmla="*/ 0 w 320172"/>
              <a:gd name="connsiteY2" fmla="*/ 224121 h 320172"/>
              <a:gd name="connsiteX3" fmla="*/ 42690 w 320172"/>
              <a:gd name="connsiteY3" fmla="*/ 266810 h 320172"/>
              <a:gd name="connsiteX4" fmla="*/ 78165 w 320172"/>
              <a:gd name="connsiteY4" fmla="*/ 247829 h 320172"/>
              <a:gd name="connsiteX5" fmla="*/ 118490 w 320172"/>
              <a:gd name="connsiteY5" fmla="*/ 268016 h 320172"/>
              <a:gd name="connsiteX6" fmla="*/ 117396 w 320172"/>
              <a:gd name="connsiteY6" fmla="*/ 277483 h 320172"/>
              <a:gd name="connsiteX7" fmla="*/ 160086 w 320172"/>
              <a:gd name="connsiteY7" fmla="*/ 320172 h 320172"/>
              <a:gd name="connsiteX8" fmla="*/ 202776 w 320172"/>
              <a:gd name="connsiteY8" fmla="*/ 277483 h 320172"/>
              <a:gd name="connsiteX9" fmla="*/ 195438 w 320172"/>
              <a:gd name="connsiteY9" fmla="*/ 253587 h 320172"/>
              <a:gd name="connsiteX10" fmla="*/ 252104 w 320172"/>
              <a:gd name="connsiteY10" fmla="*/ 194339 h 320172"/>
              <a:gd name="connsiteX11" fmla="*/ 277483 w 320172"/>
              <a:gd name="connsiteY11" fmla="*/ 202776 h 320172"/>
              <a:gd name="connsiteX12" fmla="*/ 320172 w 320172"/>
              <a:gd name="connsiteY12" fmla="*/ 160086 h 320172"/>
              <a:gd name="connsiteX13" fmla="*/ 277483 w 320172"/>
              <a:gd name="connsiteY13" fmla="*/ 117396 h 320172"/>
              <a:gd name="connsiteX14" fmla="*/ 251346 w 320172"/>
              <a:gd name="connsiteY14" fmla="*/ 126404 h 320172"/>
              <a:gd name="connsiteX15" fmla="*/ 193768 w 320172"/>
              <a:gd name="connsiteY15" fmla="*/ 68826 h 320172"/>
              <a:gd name="connsiteX16" fmla="*/ 202776 w 320172"/>
              <a:gd name="connsiteY16" fmla="*/ 42690 h 320172"/>
              <a:gd name="connsiteX17" fmla="*/ 160086 w 320172"/>
              <a:gd name="connsiteY17" fmla="*/ 0 h 320172"/>
              <a:gd name="connsiteX18" fmla="*/ 117396 w 320172"/>
              <a:gd name="connsiteY18" fmla="*/ 42690 h 320172"/>
              <a:gd name="connsiteX19" fmla="*/ 118485 w 320172"/>
              <a:gd name="connsiteY19" fmla="*/ 52129 h 320172"/>
              <a:gd name="connsiteX20" fmla="*/ 80641 w 320172"/>
              <a:gd name="connsiteY20" fmla="*/ 65918 h 320172"/>
              <a:gd name="connsiteX21" fmla="*/ 42690 w 320172"/>
              <a:gd name="connsiteY21" fmla="*/ 42690 h 320172"/>
              <a:gd name="connsiteX22" fmla="*/ 0 w 320172"/>
              <a:gd name="connsiteY22" fmla="*/ 85379 h 320172"/>
              <a:gd name="connsiteX23" fmla="*/ 42690 w 320172"/>
              <a:gd name="connsiteY23" fmla="*/ 128069 h 320172"/>
              <a:gd name="connsiteX24" fmla="*/ 59765 w 320172"/>
              <a:gd name="connsiteY24" fmla="*/ 124478 h 320172"/>
              <a:gd name="connsiteX25" fmla="*/ 79408 w 320172"/>
              <a:gd name="connsiteY25" fmla="*/ 157535 h 320172"/>
              <a:gd name="connsiteX26" fmla="*/ 42690 w 320172"/>
              <a:gd name="connsiteY26" fmla="*/ 256138 h 320172"/>
              <a:gd name="connsiteX27" fmla="*/ 10672 w 320172"/>
              <a:gd name="connsiteY27" fmla="*/ 224121 h 320172"/>
              <a:gd name="connsiteX28" fmla="*/ 42690 w 320172"/>
              <a:gd name="connsiteY28" fmla="*/ 192103 h 320172"/>
              <a:gd name="connsiteX29" fmla="*/ 74707 w 320172"/>
              <a:gd name="connsiteY29" fmla="*/ 224121 h 320172"/>
              <a:gd name="connsiteX30" fmla="*/ 42690 w 320172"/>
              <a:gd name="connsiteY30" fmla="*/ 256138 h 320172"/>
              <a:gd name="connsiteX31" fmla="*/ 82919 w 320172"/>
              <a:gd name="connsiteY31" fmla="*/ 238267 h 320172"/>
              <a:gd name="connsiteX32" fmla="*/ 85379 w 320172"/>
              <a:gd name="connsiteY32" fmla="*/ 224121 h 320172"/>
              <a:gd name="connsiteX33" fmla="*/ 70144 w 320172"/>
              <a:gd name="connsiteY33" fmla="*/ 191479 h 320172"/>
              <a:gd name="connsiteX34" fmla="*/ 85491 w 320172"/>
              <a:gd name="connsiteY34" fmla="*/ 167776 h 320172"/>
              <a:gd name="connsiteX35" fmla="*/ 131762 w 320172"/>
              <a:gd name="connsiteY35" fmla="*/ 245636 h 320172"/>
              <a:gd name="connsiteX36" fmla="*/ 122188 w 320172"/>
              <a:gd name="connsiteY36" fmla="*/ 257925 h 320172"/>
              <a:gd name="connsiteX37" fmla="*/ 160086 w 320172"/>
              <a:gd name="connsiteY37" fmla="*/ 85379 h 320172"/>
              <a:gd name="connsiteX38" fmla="*/ 186223 w 320172"/>
              <a:gd name="connsiteY38" fmla="*/ 76372 h 320172"/>
              <a:gd name="connsiteX39" fmla="*/ 243806 w 320172"/>
              <a:gd name="connsiteY39" fmla="*/ 133955 h 320172"/>
              <a:gd name="connsiteX40" fmla="*/ 236282 w 320172"/>
              <a:gd name="connsiteY40" fmla="*/ 149104 h 320172"/>
              <a:gd name="connsiteX41" fmla="*/ 202760 w 320172"/>
              <a:gd name="connsiteY41" fmla="*/ 144494 h 320172"/>
              <a:gd name="connsiteX42" fmla="*/ 202776 w 320172"/>
              <a:gd name="connsiteY42" fmla="*/ 144077 h 320172"/>
              <a:gd name="connsiteX43" fmla="*/ 160086 w 320172"/>
              <a:gd name="connsiteY43" fmla="*/ 101388 h 320172"/>
              <a:gd name="connsiteX44" fmla="*/ 124611 w 320172"/>
              <a:gd name="connsiteY44" fmla="*/ 120369 h 320172"/>
              <a:gd name="connsiteX45" fmla="*/ 118245 w 320172"/>
              <a:gd name="connsiteY45" fmla="*/ 117188 h 320172"/>
              <a:gd name="connsiteX46" fmla="*/ 141607 w 320172"/>
              <a:gd name="connsiteY46" fmla="*/ 81110 h 320172"/>
              <a:gd name="connsiteX47" fmla="*/ 160086 w 320172"/>
              <a:gd name="connsiteY47" fmla="*/ 85379 h 320172"/>
              <a:gd name="connsiteX48" fmla="*/ 165422 w 320172"/>
              <a:gd name="connsiteY48" fmla="*/ 235161 h 320172"/>
              <a:gd name="connsiteX49" fmla="*/ 165422 w 320172"/>
              <a:gd name="connsiteY49" fmla="*/ 186394 h 320172"/>
              <a:gd name="connsiteX50" fmla="*/ 201292 w 320172"/>
              <a:gd name="connsiteY50" fmla="*/ 155059 h 320172"/>
              <a:gd name="connsiteX51" fmla="*/ 234814 w 320172"/>
              <a:gd name="connsiteY51" fmla="*/ 159670 h 320172"/>
              <a:gd name="connsiteX52" fmla="*/ 234793 w 320172"/>
              <a:gd name="connsiteY52" fmla="*/ 160086 h 320172"/>
              <a:gd name="connsiteX53" fmla="*/ 244371 w 320172"/>
              <a:gd name="connsiteY53" fmla="*/ 186981 h 320172"/>
              <a:gd name="connsiteX54" fmla="*/ 188341 w 320172"/>
              <a:gd name="connsiteY54" fmla="*/ 245567 h 320172"/>
              <a:gd name="connsiteX55" fmla="*/ 165422 w 320172"/>
              <a:gd name="connsiteY55" fmla="*/ 235161 h 320172"/>
              <a:gd name="connsiteX56" fmla="*/ 160086 w 320172"/>
              <a:gd name="connsiteY56" fmla="*/ 112060 h 320172"/>
              <a:gd name="connsiteX57" fmla="*/ 192103 w 320172"/>
              <a:gd name="connsiteY57" fmla="*/ 144077 h 320172"/>
              <a:gd name="connsiteX58" fmla="*/ 160086 w 320172"/>
              <a:gd name="connsiteY58" fmla="*/ 176095 h 320172"/>
              <a:gd name="connsiteX59" fmla="*/ 128069 w 320172"/>
              <a:gd name="connsiteY59" fmla="*/ 144077 h 320172"/>
              <a:gd name="connsiteX60" fmla="*/ 160086 w 320172"/>
              <a:gd name="connsiteY60" fmla="*/ 112060 h 320172"/>
              <a:gd name="connsiteX61" fmla="*/ 119856 w 320172"/>
              <a:gd name="connsiteY61" fmla="*/ 129931 h 320172"/>
              <a:gd name="connsiteX62" fmla="*/ 117396 w 320172"/>
              <a:gd name="connsiteY62" fmla="*/ 144077 h 320172"/>
              <a:gd name="connsiteX63" fmla="*/ 154750 w 320172"/>
              <a:gd name="connsiteY63" fmla="*/ 186399 h 320172"/>
              <a:gd name="connsiteX64" fmla="*/ 154750 w 320172"/>
              <a:gd name="connsiteY64" fmla="*/ 235166 h 320172"/>
              <a:gd name="connsiteX65" fmla="*/ 140566 w 320172"/>
              <a:gd name="connsiteY65" fmla="*/ 239564 h 320172"/>
              <a:gd name="connsiteX66" fmla="*/ 91964 w 320172"/>
              <a:gd name="connsiteY66" fmla="*/ 157776 h 320172"/>
              <a:gd name="connsiteX67" fmla="*/ 112407 w 320172"/>
              <a:gd name="connsiteY67" fmla="*/ 126207 h 320172"/>
              <a:gd name="connsiteX68" fmla="*/ 160086 w 320172"/>
              <a:gd name="connsiteY68" fmla="*/ 309500 h 320172"/>
              <a:gd name="connsiteX69" fmla="*/ 128069 w 320172"/>
              <a:gd name="connsiteY69" fmla="*/ 277483 h 320172"/>
              <a:gd name="connsiteX70" fmla="*/ 160086 w 320172"/>
              <a:gd name="connsiteY70" fmla="*/ 245465 h 320172"/>
              <a:gd name="connsiteX71" fmla="*/ 192103 w 320172"/>
              <a:gd name="connsiteY71" fmla="*/ 277483 h 320172"/>
              <a:gd name="connsiteX72" fmla="*/ 160086 w 320172"/>
              <a:gd name="connsiteY72" fmla="*/ 309500 h 320172"/>
              <a:gd name="connsiteX73" fmla="*/ 277483 w 320172"/>
              <a:gd name="connsiteY73" fmla="*/ 128069 h 320172"/>
              <a:gd name="connsiteX74" fmla="*/ 309500 w 320172"/>
              <a:gd name="connsiteY74" fmla="*/ 160086 h 320172"/>
              <a:gd name="connsiteX75" fmla="*/ 277483 w 320172"/>
              <a:gd name="connsiteY75" fmla="*/ 192103 h 320172"/>
              <a:gd name="connsiteX76" fmla="*/ 245465 w 320172"/>
              <a:gd name="connsiteY76" fmla="*/ 160086 h 320172"/>
              <a:gd name="connsiteX77" fmla="*/ 277483 w 320172"/>
              <a:gd name="connsiteY77" fmla="*/ 128069 h 320172"/>
              <a:gd name="connsiteX78" fmla="*/ 160086 w 320172"/>
              <a:gd name="connsiteY78" fmla="*/ 10672 h 320172"/>
              <a:gd name="connsiteX79" fmla="*/ 192103 w 320172"/>
              <a:gd name="connsiteY79" fmla="*/ 42690 h 320172"/>
              <a:gd name="connsiteX80" fmla="*/ 160086 w 320172"/>
              <a:gd name="connsiteY80" fmla="*/ 74707 h 320172"/>
              <a:gd name="connsiteX81" fmla="*/ 128069 w 320172"/>
              <a:gd name="connsiteY81" fmla="*/ 42690 h 320172"/>
              <a:gd name="connsiteX82" fmla="*/ 160086 w 320172"/>
              <a:gd name="connsiteY82" fmla="*/ 10672 h 320172"/>
              <a:gd name="connsiteX83" fmla="*/ 122135 w 320172"/>
              <a:gd name="connsiteY83" fmla="*/ 62151 h 320172"/>
              <a:gd name="connsiteX84" fmla="*/ 132631 w 320172"/>
              <a:gd name="connsiteY84" fmla="*/ 75331 h 320172"/>
              <a:gd name="connsiteX85" fmla="*/ 108640 w 320172"/>
              <a:gd name="connsiteY85" fmla="*/ 112386 h 320172"/>
              <a:gd name="connsiteX86" fmla="*/ 82919 w 320172"/>
              <a:gd name="connsiteY86" fmla="*/ 99526 h 320172"/>
              <a:gd name="connsiteX87" fmla="*/ 85379 w 320172"/>
              <a:gd name="connsiteY87" fmla="*/ 85379 h 320172"/>
              <a:gd name="connsiteX88" fmla="*/ 84291 w 320172"/>
              <a:gd name="connsiteY88" fmla="*/ 75940 h 320172"/>
              <a:gd name="connsiteX89" fmla="*/ 10672 w 320172"/>
              <a:gd name="connsiteY89" fmla="*/ 85379 h 320172"/>
              <a:gd name="connsiteX90" fmla="*/ 42690 w 320172"/>
              <a:gd name="connsiteY90" fmla="*/ 53362 h 320172"/>
              <a:gd name="connsiteX91" fmla="*/ 74707 w 320172"/>
              <a:gd name="connsiteY91" fmla="*/ 85379 h 320172"/>
              <a:gd name="connsiteX92" fmla="*/ 42690 w 320172"/>
              <a:gd name="connsiteY92" fmla="*/ 117396 h 320172"/>
              <a:gd name="connsiteX93" fmla="*/ 10672 w 320172"/>
              <a:gd name="connsiteY93" fmla="*/ 85379 h 320172"/>
              <a:gd name="connsiteX94" fmla="*/ 68917 w 320172"/>
              <a:gd name="connsiteY94" fmla="*/ 118992 h 320172"/>
              <a:gd name="connsiteX95" fmla="*/ 78165 w 320172"/>
              <a:gd name="connsiteY95" fmla="*/ 109088 h 320172"/>
              <a:gd name="connsiteX96" fmla="*/ 102802 w 320172"/>
              <a:gd name="connsiteY96" fmla="*/ 121404 h 320172"/>
              <a:gd name="connsiteX97" fmla="*/ 85881 w 320172"/>
              <a:gd name="connsiteY97" fmla="*/ 147535 h 32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20172" h="320172">
                <a:moveTo>
                  <a:pt x="61174" y="185700"/>
                </a:moveTo>
                <a:cubicBezTo>
                  <a:pt x="55571" y="182994"/>
                  <a:pt x="49317" y="181431"/>
                  <a:pt x="42690" y="181431"/>
                </a:cubicBezTo>
                <a:cubicBezTo>
                  <a:pt x="19152" y="181431"/>
                  <a:pt x="0" y="200583"/>
                  <a:pt x="0" y="224121"/>
                </a:cubicBezTo>
                <a:cubicBezTo>
                  <a:pt x="0" y="247659"/>
                  <a:pt x="19152" y="266810"/>
                  <a:pt x="42690" y="266810"/>
                </a:cubicBezTo>
                <a:cubicBezTo>
                  <a:pt x="57460" y="266810"/>
                  <a:pt x="70497" y="259265"/>
                  <a:pt x="78165" y="247829"/>
                </a:cubicBezTo>
                <a:lnTo>
                  <a:pt x="118490" y="268016"/>
                </a:lnTo>
                <a:cubicBezTo>
                  <a:pt x="117797" y="271063"/>
                  <a:pt x="117396" y="274227"/>
                  <a:pt x="117396" y="277483"/>
                </a:cubicBezTo>
                <a:cubicBezTo>
                  <a:pt x="117396" y="301021"/>
                  <a:pt x="136548" y="320172"/>
                  <a:pt x="160086" y="320172"/>
                </a:cubicBezTo>
                <a:cubicBezTo>
                  <a:pt x="183624" y="320172"/>
                  <a:pt x="202776" y="301021"/>
                  <a:pt x="202776" y="277483"/>
                </a:cubicBezTo>
                <a:cubicBezTo>
                  <a:pt x="202776" y="268635"/>
                  <a:pt x="200070" y="260412"/>
                  <a:pt x="195438" y="253587"/>
                </a:cubicBezTo>
                <a:lnTo>
                  <a:pt x="252104" y="194339"/>
                </a:lnTo>
                <a:cubicBezTo>
                  <a:pt x="259211" y="199611"/>
                  <a:pt x="267973" y="202776"/>
                  <a:pt x="277483" y="202776"/>
                </a:cubicBezTo>
                <a:cubicBezTo>
                  <a:pt x="301021" y="202776"/>
                  <a:pt x="320172" y="183624"/>
                  <a:pt x="320172" y="160086"/>
                </a:cubicBezTo>
                <a:cubicBezTo>
                  <a:pt x="320172" y="136548"/>
                  <a:pt x="301021" y="117396"/>
                  <a:pt x="277483" y="117396"/>
                </a:cubicBezTo>
                <a:cubicBezTo>
                  <a:pt x="267632" y="117396"/>
                  <a:pt x="258582" y="120780"/>
                  <a:pt x="251346" y="126404"/>
                </a:cubicBezTo>
                <a:lnTo>
                  <a:pt x="193768" y="68826"/>
                </a:lnTo>
                <a:cubicBezTo>
                  <a:pt x="199393" y="61590"/>
                  <a:pt x="202776" y="52540"/>
                  <a:pt x="202776" y="42690"/>
                </a:cubicBezTo>
                <a:cubicBezTo>
                  <a:pt x="202776" y="19152"/>
                  <a:pt x="183624" y="0"/>
                  <a:pt x="160086" y="0"/>
                </a:cubicBezTo>
                <a:cubicBezTo>
                  <a:pt x="136548" y="0"/>
                  <a:pt x="117396" y="19152"/>
                  <a:pt x="117396" y="42690"/>
                </a:cubicBezTo>
                <a:cubicBezTo>
                  <a:pt x="117396" y="45934"/>
                  <a:pt x="117791" y="49088"/>
                  <a:pt x="118485" y="52129"/>
                </a:cubicBezTo>
                <a:lnTo>
                  <a:pt x="80641" y="65918"/>
                </a:lnTo>
                <a:cubicBezTo>
                  <a:pt x="73544" y="52145"/>
                  <a:pt x="59216" y="42690"/>
                  <a:pt x="42690" y="42690"/>
                </a:cubicBezTo>
                <a:cubicBezTo>
                  <a:pt x="19152" y="42690"/>
                  <a:pt x="0" y="61841"/>
                  <a:pt x="0" y="85379"/>
                </a:cubicBezTo>
                <a:cubicBezTo>
                  <a:pt x="0" y="108917"/>
                  <a:pt x="19152" y="128069"/>
                  <a:pt x="42690" y="128069"/>
                </a:cubicBezTo>
                <a:cubicBezTo>
                  <a:pt x="48762" y="128069"/>
                  <a:pt x="54531" y="126778"/>
                  <a:pt x="59765" y="124478"/>
                </a:cubicBezTo>
                <a:lnTo>
                  <a:pt x="79408" y="157535"/>
                </a:lnTo>
                <a:close/>
                <a:moveTo>
                  <a:pt x="42690" y="256138"/>
                </a:moveTo>
                <a:cubicBezTo>
                  <a:pt x="25032" y="256138"/>
                  <a:pt x="10672" y="241778"/>
                  <a:pt x="10672" y="224121"/>
                </a:cubicBezTo>
                <a:cubicBezTo>
                  <a:pt x="10672" y="206463"/>
                  <a:pt x="25032" y="192103"/>
                  <a:pt x="42690" y="192103"/>
                </a:cubicBezTo>
                <a:cubicBezTo>
                  <a:pt x="60347" y="192103"/>
                  <a:pt x="74707" y="206463"/>
                  <a:pt x="74707" y="224121"/>
                </a:cubicBezTo>
                <a:cubicBezTo>
                  <a:pt x="74707" y="241778"/>
                  <a:pt x="60347" y="256138"/>
                  <a:pt x="42690" y="256138"/>
                </a:cubicBezTo>
                <a:close/>
                <a:moveTo>
                  <a:pt x="82919" y="238267"/>
                </a:moveTo>
                <a:cubicBezTo>
                  <a:pt x="84483" y="233832"/>
                  <a:pt x="85379" y="229083"/>
                  <a:pt x="85379" y="224121"/>
                </a:cubicBezTo>
                <a:cubicBezTo>
                  <a:pt x="85379" y="211031"/>
                  <a:pt x="79445" y="199313"/>
                  <a:pt x="70144" y="191479"/>
                </a:cubicBezTo>
                <a:lnTo>
                  <a:pt x="85491" y="167776"/>
                </a:lnTo>
                <a:lnTo>
                  <a:pt x="131762" y="245636"/>
                </a:lnTo>
                <a:cubicBezTo>
                  <a:pt x="127866" y="249105"/>
                  <a:pt x="124606" y="253256"/>
                  <a:pt x="122188" y="257925"/>
                </a:cubicBezTo>
                <a:close/>
                <a:moveTo>
                  <a:pt x="160086" y="85379"/>
                </a:moveTo>
                <a:cubicBezTo>
                  <a:pt x="169937" y="85379"/>
                  <a:pt x="178987" y="81996"/>
                  <a:pt x="186223" y="76372"/>
                </a:cubicBezTo>
                <a:lnTo>
                  <a:pt x="243806" y="133955"/>
                </a:lnTo>
                <a:cubicBezTo>
                  <a:pt x="240353" y="138394"/>
                  <a:pt x="237771" y="143523"/>
                  <a:pt x="236282" y="149104"/>
                </a:cubicBezTo>
                <a:lnTo>
                  <a:pt x="202760" y="144494"/>
                </a:lnTo>
                <a:cubicBezTo>
                  <a:pt x="202754" y="144355"/>
                  <a:pt x="202776" y="144216"/>
                  <a:pt x="202776" y="144077"/>
                </a:cubicBezTo>
                <a:cubicBezTo>
                  <a:pt x="202776" y="120540"/>
                  <a:pt x="183624" y="101388"/>
                  <a:pt x="160086" y="101388"/>
                </a:cubicBezTo>
                <a:cubicBezTo>
                  <a:pt x="145315" y="101388"/>
                  <a:pt x="132274" y="108933"/>
                  <a:pt x="124611" y="120369"/>
                </a:cubicBezTo>
                <a:lnTo>
                  <a:pt x="118245" y="117188"/>
                </a:lnTo>
                <a:lnTo>
                  <a:pt x="141607" y="81110"/>
                </a:lnTo>
                <a:cubicBezTo>
                  <a:pt x="147205" y="83816"/>
                  <a:pt x="153459" y="85379"/>
                  <a:pt x="160086" y="85379"/>
                </a:cubicBezTo>
                <a:close/>
                <a:moveTo>
                  <a:pt x="165422" y="235161"/>
                </a:moveTo>
                <a:lnTo>
                  <a:pt x="165422" y="186394"/>
                </a:lnTo>
                <a:cubicBezTo>
                  <a:pt x="182765" y="184216"/>
                  <a:pt x="196874" y="171612"/>
                  <a:pt x="201292" y="155059"/>
                </a:cubicBezTo>
                <a:lnTo>
                  <a:pt x="234814" y="159670"/>
                </a:lnTo>
                <a:cubicBezTo>
                  <a:pt x="234814" y="159809"/>
                  <a:pt x="234793" y="159947"/>
                  <a:pt x="234793" y="160086"/>
                </a:cubicBezTo>
                <a:cubicBezTo>
                  <a:pt x="234793" y="170278"/>
                  <a:pt x="238390" y="179633"/>
                  <a:pt x="244371" y="186981"/>
                </a:cubicBezTo>
                <a:lnTo>
                  <a:pt x="188341" y="245567"/>
                </a:lnTo>
                <a:cubicBezTo>
                  <a:pt x="182061" y="240001"/>
                  <a:pt x="174158" y="236260"/>
                  <a:pt x="165422" y="235161"/>
                </a:cubicBezTo>
                <a:close/>
                <a:moveTo>
                  <a:pt x="160086" y="112060"/>
                </a:moveTo>
                <a:cubicBezTo>
                  <a:pt x="177744" y="112060"/>
                  <a:pt x="192103" y="126420"/>
                  <a:pt x="192103" y="144077"/>
                </a:cubicBezTo>
                <a:cubicBezTo>
                  <a:pt x="192103" y="161735"/>
                  <a:pt x="177744" y="176095"/>
                  <a:pt x="160086" y="176095"/>
                </a:cubicBezTo>
                <a:cubicBezTo>
                  <a:pt x="142429" y="176095"/>
                  <a:pt x="128069" y="161735"/>
                  <a:pt x="128069" y="144077"/>
                </a:cubicBezTo>
                <a:cubicBezTo>
                  <a:pt x="128069" y="126420"/>
                  <a:pt x="142429" y="112060"/>
                  <a:pt x="160086" y="112060"/>
                </a:cubicBezTo>
                <a:close/>
                <a:moveTo>
                  <a:pt x="119856" y="129931"/>
                </a:moveTo>
                <a:cubicBezTo>
                  <a:pt x="118293" y="134366"/>
                  <a:pt x="117396" y="139115"/>
                  <a:pt x="117396" y="144077"/>
                </a:cubicBezTo>
                <a:cubicBezTo>
                  <a:pt x="117396" y="165807"/>
                  <a:pt x="133725" y="183758"/>
                  <a:pt x="154750" y="186399"/>
                </a:cubicBezTo>
                <a:lnTo>
                  <a:pt x="154750" y="235166"/>
                </a:lnTo>
                <a:cubicBezTo>
                  <a:pt x="149691" y="235801"/>
                  <a:pt x="144915" y="237317"/>
                  <a:pt x="140566" y="239564"/>
                </a:cubicBezTo>
                <a:lnTo>
                  <a:pt x="91964" y="157776"/>
                </a:lnTo>
                <a:lnTo>
                  <a:pt x="112407" y="126207"/>
                </a:lnTo>
                <a:close/>
                <a:moveTo>
                  <a:pt x="160086" y="309500"/>
                </a:moveTo>
                <a:cubicBezTo>
                  <a:pt x="142429" y="309500"/>
                  <a:pt x="128069" y="295140"/>
                  <a:pt x="128069" y="277483"/>
                </a:cubicBezTo>
                <a:cubicBezTo>
                  <a:pt x="128069" y="259825"/>
                  <a:pt x="142429" y="245465"/>
                  <a:pt x="160086" y="245465"/>
                </a:cubicBezTo>
                <a:cubicBezTo>
                  <a:pt x="177744" y="245465"/>
                  <a:pt x="192103" y="259825"/>
                  <a:pt x="192103" y="277483"/>
                </a:cubicBezTo>
                <a:cubicBezTo>
                  <a:pt x="192103" y="295140"/>
                  <a:pt x="177744" y="309500"/>
                  <a:pt x="160086" y="309500"/>
                </a:cubicBezTo>
                <a:close/>
                <a:moveTo>
                  <a:pt x="277483" y="128069"/>
                </a:moveTo>
                <a:cubicBezTo>
                  <a:pt x="295140" y="128069"/>
                  <a:pt x="309500" y="142429"/>
                  <a:pt x="309500" y="160086"/>
                </a:cubicBezTo>
                <a:cubicBezTo>
                  <a:pt x="309500" y="177744"/>
                  <a:pt x="295140" y="192103"/>
                  <a:pt x="277483" y="192103"/>
                </a:cubicBezTo>
                <a:cubicBezTo>
                  <a:pt x="259825" y="192103"/>
                  <a:pt x="245465" y="177744"/>
                  <a:pt x="245465" y="160086"/>
                </a:cubicBezTo>
                <a:cubicBezTo>
                  <a:pt x="245465" y="142429"/>
                  <a:pt x="259825" y="128069"/>
                  <a:pt x="277483" y="128069"/>
                </a:cubicBezTo>
                <a:close/>
                <a:moveTo>
                  <a:pt x="160086" y="10672"/>
                </a:moveTo>
                <a:cubicBezTo>
                  <a:pt x="177744" y="10672"/>
                  <a:pt x="192103" y="25032"/>
                  <a:pt x="192103" y="42690"/>
                </a:cubicBezTo>
                <a:cubicBezTo>
                  <a:pt x="192103" y="60347"/>
                  <a:pt x="177744" y="74707"/>
                  <a:pt x="160086" y="74707"/>
                </a:cubicBezTo>
                <a:cubicBezTo>
                  <a:pt x="142429" y="74707"/>
                  <a:pt x="128069" y="60347"/>
                  <a:pt x="128069" y="42690"/>
                </a:cubicBezTo>
                <a:cubicBezTo>
                  <a:pt x="128069" y="25032"/>
                  <a:pt x="142429" y="10672"/>
                  <a:pt x="160086" y="10672"/>
                </a:cubicBezTo>
                <a:close/>
                <a:moveTo>
                  <a:pt x="122135" y="62151"/>
                </a:moveTo>
                <a:cubicBezTo>
                  <a:pt x="124744" y="67215"/>
                  <a:pt x="128314" y="71692"/>
                  <a:pt x="132631" y="75331"/>
                </a:cubicBezTo>
                <a:lnTo>
                  <a:pt x="108640" y="112386"/>
                </a:lnTo>
                <a:lnTo>
                  <a:pt x="82919" y="99526"/>
                </a:lnTo>
                <a:cubicBezTo>
                  <a:pt x="84483" y="95091"/>
                  <a:pt x="85379" y="90342"/>
                  <a:pt x="85379" y="85379"/>
                </a:cubicBezTo>
                <a:cubicBezTo>
                  <a:pt x="85379" y="82135"/>
                  <a:pt x="84984" y="78981"/>
                  <a:pt x="84291" y="75940"/>
                </a:cubicBezTo>
                <a:close/>
                <a:moveTo>
                  <a:pt x="10672" y="85379"/>
                </a:moveTo>
                <a:cubicBezTo>
                  <a:pt x="10672" y="67722"/>
                  <a:pt x="25032" y="53362"/>
                  <a:pt x="42690" y="53362"/>
                </a:cubicBezTo>
                <a:cubicBezTo>
                  <a:pt x="60347" y="53362"/>
                  <a:pt x="74707" y="67722"/>
                  <a:pt x="74707" y="85379"/>
                </a:cubicBezTo>
                <a:cubicBezTo>
                  <a:pt x="74707" y="103037"/>
                  <a:pt x="60347" y="117396"/>
                  <a:pt x="42690" y="117396"/>
                </a:cubicBezTo>
                <a:cubicBezTo>
                  <a:pt x="25032" y="117396"/>
                  <a:pt x="10672" y="103037"/>
                  <a:pt x="10672" y="85379"/>
                </a:cubicBezTo>
                <a:close/>
                <a:moveTo>
                  <a:pt x="68917" y="118992"/>
                </a:moveTo>
                <a:cubicBezTo>
                  <a:pt x="72492" y="116196"/>
                  <a:pt x="75630" y="112866"/>
                  <a:pt x="78165" y="109088"/>
                </a:cubicBezTo>
                <a:lnTo>
                  <a:pt x="102802" y="121404"/>
                </a:lnTo>
                <a:lnTo>
                  <a:pt x="85881" y="147535"/>
                </a:lnTo>
                <a:close/>
              </a:path>
            </a:pathLst>
          </a:custGeom>
          <a:solidFill>
            <a:srgbClr val="000000"/>
          </a:solidFill>
          <a:ln w="52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sp>
        <p:nvSpPr>
          <p:cNvPr id="53" name="Notched Right Arrow 52">
            <a:extLst>
              <a:ext uri="{FF2B5EF4-FFF2-40B4-BE49-F238E27FC236}">
                <a16:creationId xmlns:a16="http://schemas.microsoft.com/office/drawing/2014/main" id="{B5CDB022-0739-0F44-83D1-6F95C078624F}"/>
              </a:ext>
            </a:extLst>
          </p:cNvPr>
          <p:cNvSpPr/>
          <p:nvPr/>
        </p:nvSpPr>
        <p:spPr>
          <a:xfrm rot="10800000">
            <a:off x="9975085" y="3873705"/>
            <a:ext cx="463659" cy="307777"/>
          </a:xfrm>
          <a:prstGeom prst="notch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329" tIns="25665" rIns="51329" bIns="256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BC45C75-15D4-E445-8689-BC495059DFFC}"/>
              </a:ext>
            </a:extLst>
          </p:cNvPr>
          <p:cNvGrpSpPr/>
          <p:nvPr/>
        </p:nvGrpSpPr>
        <p:grpSpPr>
          <a:xfrm>
            <a:off x="7246471" y="3588140"/>
            <a:ext cx="775998" cy="764017"/>
            <a:chOff x="2806034" y="1270982"/>
            <a:chExt cx="281845" cy="283035"/>
          </a:xfrm>
        </p:grpSpPr>
        <p:grpSp>
          <p:nvGrpSpPr>
            <p:cNvPr id="55" name="Graphic 19">
              <a:extLst>
                <a:ext uri="{FF2B5EF4-FFF2-40B4-BE49-F238E27FC236}">
                  <a16:creationId xmlns:a16="http://schemas.microsoft.com/office/drawing/2014/main" id="{7B838EBB-7D3A-E741-B1B7-BF47FDCE402B}"/>
                </a:ext>
              </a:extLst>
            </p:cNvPr>
            <p:cNvGrpSpPr/>
            <p:nvPr/>
          </p:nvGrpSpPr>
          <p:grpSpPr>
            <a:xfrm>
              <a:off x="2806034" y="1428513"/>
              <a:ext cx="259416" cy="125504"/>
              <a:chOff x="6413904" y="1396423"/>
              <a:chExt cx="405592" cy="177315"/>
            </a:xfrm>
          </p:grpSpPr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780B3236-2B32-AF4A-AD49-72582F3ECB69}"/>
                  </a:ext>
                </a:extLst>
              </p:cNvPr>
              <p:cNvSpPr/>
              <p:nvPr/>
            </p:nvSpPr>
            <p:spPr>
              <a:xfrm>
                <a:off x="6413904" y="1396423"/>
                <a:ext cx="405592" cy="177315"/>
              </a:xfrm>
              <a:custGeom>
                <a:avLst/>
                <a:gdLst>
                  <a:gd name="connsiteX0" fmla="*/ 378232 w 405592"/>
                  <a:gd name="connsiteY0" fmla="*/ 55480 h 177315"/>
                  <a:gd name="connsiteX1" fmla="*/ 240754 w 405592"/>
                  <a:gd name="connsiteY1" fmla="*/ 90085 h 177315"/>
                  <a:gd name="connsiteX2" fmla="*/ 234218 w 405592"/>
                  <a:gd name="connsiteY2" fmla="*/ 79039 h 177315"/>
                  <a:gd name="connsiteX3" fmla="*/ 190419 w 405592"/>
                  <a:gd name="connsiteY3" fmla="*/ 35240 h 177315"/>
                  <a:gd name="connsiteX4" fmla="*/ 170083 w 405592"/>
                  <a:gd name="connsiteY4" fmla="*/ 26821 h 177315"/>
                  <a:gd name="connsiteX5" fmla="*/ 82717 w 405592"/>
                  <a:gd name="connsiteY5" fmla="*/ 26821 h 177315"/>
                  <a:gd name="connsiteX6" fmla="*/ 52776 w 405592"/>
                  <a:gd name="connsiteY6" fmla="*/ 0 h 177315"/>
                  <a:gd name="connsiteX7" fmla="*/ 30120 w 405592"/>
                  <a:gd name="connsiteY7" fmla="*/ 0 h 177315"/>
                  <a:gd name="connsiteX8" fmla="*/ 0 w 405592"/>
                  <a:gd name="connsiteY8" fmla="*/ 30120 h 177315"/>
                  <a:gd name="connsiteX9" fmla="*/ 0 w 405592"/>
                  <a:gd name="connsiteY9" fmla="*/ 90739 h 177315"/>
                  <a:gd name="connsiteX10" fmla="*/ 5963 w 405592"/>
                  <a:gd name="connsiteY10" fmla="*/ 96702 h 177315"/>
                  <a:gd name="connsiteX11" fmla="*/ 11929 w 405592"/>
                  <a:gd name="connsiteY11" fmla="*/ 90739 h 177315"/>
                  <a:gd name="connsiteX12" fmla="*/ 11929 w 405592"/>
                  <a:gd name="connsiteY12" fmla="*/ 30120 h 177315"/>
                  <a:gd name="connsiteX13" fmla="*/ 30120 w 405592"/>
                  <a:gd name="connsiteY13" fmla="*/ 11929 h 177315"/>
                  <a:gd name="connsiteX14" fmla="*/ 52776 w 405592"/>
                  <a:gd name="connsiteY14" fmla="*/ 11929 h 177315"/>
                  <a:gd name="connsiteX15" fmla="*/ 70667 w 405592"/>
                  <a:gd name="connsiteY15" fmla="*/ 26821 h 177315"/>
                  <a:gd name="connsiteX16" fmla="*/ 70971 w 405592"/>
                  <a:gd name="connsiteY16" fmla="*/ 135929 h 177315"/>
                  <a:gd name="connsiteX17" fmla="*/ 52776 w 405592"/>
                  <a:gd name="connsiteY17" fmla="*/ 154124 h 177315"/>
                  <a:gd name="connsiteX18" fmla="*/ 30120 w 405592"/>
                  <a:gd name="connsiteY18" fmla="*/ 154124 h 177315"/>
                  <a:gd name="connsiteX19" fmla="*/ 11929 w 405592"/>
                  <a:gd name="connsiteY19" fmla="*/ 135929 h 177315"/>
                  <a:gd name="connsiteX20" fmla="*/ 11929 w 405592"/>
                  <a:gd name="connsiteY20" fmla="*/ 114593 h 177315"/>
                  <a:gd name="connsiteX21" fmla="*/ 5963 w 405592"/>
                  <a:gd name="connsiteY21" fmla="*/ 108631 h 177315"/>
                  <a:gd name="connsiteX22" fmla="*/ 0 w 405592"/>
                  <a:gd name="connsiteY22" fmla="*/ 114593 h 177315"/>
                  <a:gd name="connsiteX23" fmla="*/ 0 w 405592"/>
                  <a:gd name="connsiteY23" fmla="*/ 135929 h 177315"/>
                  <a:gd name="connsiteX24" fmla="*/ 30120 w 405592"/>
                  <a:gd name="connsiteY24" fmla="*/ 166053 h 177315"/>
                  <a:gd name="connsiteX25" fmla="*/ 52776 w 405592"/>
                  <a:gd name="connsiteY25" fmla="*/ 166053 h 177315"/>
                  <a:gd name="connsiteX26" fmla="*/ 82900 w 405592"/>
                  <a:gd name="connsiteY26" fmla="*/ 135929 h 177315"/>
                  <a:gd name="connsiteX27" fmla="*/ 82900 w 405592"/>
                  <a:gd name="connsiteY27" fmla="*/ 125373 h 177315"/>
                  <a:gd name="connsiteX28" fmla="*/ 182836 w 405592"/>
                  <a:gd name="connsiteY28" fmla="*/ 162224 h 177315"/>
                  <a:gd name="connsiteX29" fmla="*/ 225437 w 405592"/>
                  <a:gd name="connsiteY29" fmla="*/ 177315 h 177315"/>
                  <a:gd name="connsiteX30" fmla="*/ 258082 w 405592"/>
                  <a:gd name="connsiteY30" fmla="*/ 167896 h 177315"/>
                  <a:gd name="connsiteX31" fmla="*/ 371520 w 405592"/>
                  <a:gd name="connsiteY31" fmla="*/ 110378 h 177315"/>
                  <a:gd name="connsiteX32" fmla="*/ 374144 w 405592"/>
                  <a:gd name="connsiteY32" fmla="*/ 102361 h 177315"/>
                  <a:gd name="connsiteX33" fmla="*/ 366127 w 405592"/>
                  <a:gd name="connsiteY33" fmla="*/ 99737 h 177315"/>
                  <a:gd name="connsiteX34" fmla="*/ 251930 w 405592"/>
                  <a:gd name="connsiteY34" fmla="*/ 157671 h 177315"/>
                  <a:gd name="connsiteX35" fmla="*/ 225437 w 405592"/>
                  <a:gd name="connsiteY35" fmla="*/ 165387 h 177315"/>
                  <a:gd name="connsiteX36" fmla="*/ 188077 w 405592"/>
                  <a:gd name="connsiteY36" fmla="*/ 151510 h 177315"/>
                  <a:gd name="connsiteX37" fmla="*/ 82900 w 405592"/>
                  <a:gd name="connsiteY37" fmla="*/ 113270 h 177315"/>
                  <a:gd name="connsiteX38" fmla="*/ 82900 w 405592"/>
                  <a:gd name="connsiteY38" fmla="*/ 38747 h 177315"/>
                  <a:gd name="connsiteX39" fmla="*/ 170086 w 405592"/>
                  <a:gd name="connsiteY39" fmla="*/ 38747 h 177315"/>
                  <a:gd name="connsiteX40" fmla="*/ 181990 w 405592"/>
                  <a:gd name="connsiteY40" fmla="*/ 43678 h 177315"/>
                  <a:gd name="connsiteX41" fmla="*/ 225781 w 405592"/>
                  <a:gd name="connsiteY41" fmla="*/ 87468 h 177315"/>
                  <a:gd name="connsiteX42" fmla="*/ 216662 w 405592"/>
                  <a:gd name="connsiteY42" fmla="*/ 110569 h 177315"/>
                  <a:gd name="connsiteX43" fmla="*/ 207213 w 405592"/>
                  <a:gd name="connsiteY43" fmla="*/ 106658 h 177315"/>
                  <a:gd name="connsiteX44" fmla="*/ 167763 w 405592"/>
                  <a:gd name="connsiteY44" fmla="*/ 67192 h 177315"/>
                  <a:gd name="connsiteX45" fmla="*/ 159326 w 405592"/>
                  <a:gd name="connsiteY45" fmla="*/ 67192 h 177315"/>
                  <a:gd name="connsiteX46" fmla="*/ 159326 w 405592"/>
                  <a:gd name="connsiteY46" fmla="*/ 75630 h 177315"/>
                  <a:gd name="connsiteX47" fmla="*/ 198782 w 405592"/>
                  <a:gd name="connsiteY47" fmla="*/ 115095 h 177315"/>
                  <a:gd name="connsiteX48" fmla="*/ 241324 w 405592"/>
                  <a:gd name="connsiteY48" fmla="*/ 102243 h 177315"/>
                  <a:gd name="connsiteX49" fmla="*/ 382052 w 405592"/>
                  <a:gd name="connsiteY49" fmla="*/ 67068 h 177315"/>
                  <a:gd name="connsiteX50" fmla="*/ 387408 w 405592"/>
                  <a:gd name="connsiteY50" fmla="*/ 88949 h 177315"/>
                  <a:gd name="connsiteX51" fmla="*/ 384784 w 405592"/>
                  <a:gd name="connsiteY51" fmla="*/ 96965 h 177315"/>
                  <a:gd name="connsiteX52" fmla="*/ 392801 w 405592"/>
                  <a:gd name="connsiteY52" fmla="*/ 99589 h 177315"/>
                  <a:gd name="connsiteX53" fmla="*/ 405593 w 405592"/>
                  <a:gd name="connsiteY53" fmla="*/ 78717 h 177315"/>
                  <a:gd name="connsiteX54" fmla="*/ 378232 w 405592"/>
                  <a:gd name="connsiteY54" fmla="*/ 55480 h 177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05592" h="177315">
                    <a:moveTo>
                      <a:pt x="378232" y="55480"/>
                    </a:moveTo>
                    <a:lnTo>
                      <a:pt x="240754" y="90085"/>
                    </a:lnTo>
                    <a:cubicBezTo>
                      <a:pt x="239574" y="86040"/>
                      <a:pt x="237396" y="82218"/>
                      <a:pt x="234218" y="79039"/>
                    </a:cubicBezTo>
                    <a:lnTo>
                      <a:pt x="190419" y="35240"/>
                    </a:lnTo>
                    <a:cubicBezTo>
                      <a:pt x="184985" y="29810"/>
                      <a:pt x="177765" y="26821"/>
                      <a:pt x="170083" y="26821"/>
                    </a:cubicBezTo>
                    <a:lnTo>
                      <a:pt x="82717" y="26821"/>
                    </a:lnTo>
                    <a:cubicBezTo>
                      <a:pt x="81069" y="11761"/>
                      <a:pt x="68277" y="0"/>
                      <a:pt x="52776" y="0"/>
                    </a:cubicBezTo>
                    <a:lnTo>
                      <a:pt x="30120" y="0"/>
                    </a:lnTo>
                    <a:cubicBezTo>
                      <a:pt x="13511" y="0"/>
                      <a:pt x="0" y="13508"/>
                      <a:pt x="0" y="30120"/>
                    </a:cubicBezTo>
                    <a:lnTo>
                      <a:pt x="0" y="90739"/>
                    </a:lnTo>
                    <a:cubicBezTo>
                      <a:pt x="0" y="94032"/>
                      <a:pt x="2673" y="96702"/>
                      <a:pt x="5963" y="96702"/>
                    </a:cubicBezTo>
                    <a:cubicBezTo>
                      <a:pt x="9256" y="96702"/>
                      <a:pt x="11929" y="94032"/>
                      <a:pt x="11929" y="90739"/>
                    </a:cubicBezTo>
                    <a:lnTo>
                      <a:pt x="11929" y="30120"/>
                    </a:lnTo>
                    <a:cubicBezTo>
                      <a:pt x="11929" y="20084"/>
                      <a:pt x="20094" y="11929"/>
                      <a:pt x="30120" y="11929"/>
                    </a:cubicBezTo>
                    <a:lnTo>
                      <a:pt x="52776" y="11929"/>
                    </a:lnTo>
                    <a:cubicBezTo>
                      <a:pt x="61675" y="11929"/>
                      <a:pt x="69109" y="18359"/>
                      <a:pt x="70667" y="26821"/>
                    </a:cubicBezTo>
                    <a:cubicBezTo>
                      <a:pt x="71111" y="29204"/>
                      <a:pt x="70971" y="22070"/>
                      <a:pt x="70971" y="135929"/>
                    </a:cubicBezTo>
                    <a:cubicBezTo>
                      <a:pt x="70971" y="145965"/>
                      <a:pt x="62806" y="154124"/>
                      <a:pt x="52776" y="154124"/>
                    </a:cubicBezTo>
                    <a:lnTo>
                      <a:pt x="30120" y="154124"/>
                    </a:lnTo>
                    <a:cubicBezTo>
                      <a:pt x="20094" y="154124"/>
                      <a:pt x="11929" y="145965"/>
                      <a:pt x="11929" y="135929"/>
                    </a:cubicBezTo>
                    <a:lnTo>
                      <a:pt x="11929" y="114593"/>
                    </a:lnTo>
                    <a:cubicBezTo>
                      <a:pt x="11929" y="111304"/>
                      <a:pt x="9256" y="108631"/>
                      <a:pt x="5963" y="108631"/>
                    </a:cubicBezTo>
                    <a:cubicBezTo>
                      <a:pt x="2673" y="108631"/>
                      <a:pt x="0" y="111304"/>
                      <a:pt x="0" y="114593"/>
                    </a:cubicBezTo>
                    <a:lnTo>
                      <a:pt x="0" y="135929"/>
                    </a:lnTo>
                    <a:cubicBezTo>
                      <a:pt x="0" y="152541"/>
                      <a:pt x="13511" y="166053"/>
                      <a:pt x="30120" y="166053"/>
                    </a:cubicBezTo>
                    <a:lnTo>
                      <a:pt x="52776" y="166053"/>
                    </a:lnTo>
                    <a:cubicBezTo>
                      <a:pt x="69388" y="166053"/>
                      <a:pt x="82900" y="152541"/>
                      <a:pt x="82900" y="135929"/>
                    </a:cubicBezTo>
                    <a:lnTo>
                      <a:pt x="82900" y="125373"/>
                    </a:lnTo>
                    <a:cubicBezTo>
                      <a:pt x="126823" y="132959"/>
                      <a:pt x="117373" y="130195"/>
                      <a:pt x="182836" y="162224"/>
                    </a:cubicBezTo>
                    <a:cubicBezTo>
                      <a:pt x="193473" y="167431"/>
                      <a:pt x="203732" y="177315"/>
                      <a:pt x="225437" y="177315"/>
                    </a:cubicBezTo>
                    <a:cubicBezTo>
                      <a:pt x="237009" y="177315"/>
                      <a:pt x="248287" y="174060"/>
                      <a:pt x="258082" y="167896"/>
                    </a:cubicBezTo>
                    <a:lnTo>
                      <a:pt x="371520" y="110378"/>
                    </a:lnTo>
                    <a:cubicBezTo>
                      <a:pt x="374460" y="108888"/>
                      <a:pt x="375634" y="105298"/>
                      <a:pt x="374144" y="102361"/>
                    </a:cubicBezTo>
                    <a:cubicBezTo>
                      <a:pt x="372654" y="99424"/>
                      <a:pt x="369064" y="98251"/>
                      <a:pt x="366127" y="99737"/>
                    </a:cubicBezTo>
                    <a:cubicBezTo>
                      <a:pt x="365718" y="99945"/>
                      <a:pt x="252314" y="157426"/>
                      <a:pt x="251930" y="157671"/>
                    </a:cubicBezTo>
                    <a:cubicBezTo>
                      <a:pt x="243994" y="162720"/>
                      <a:pt x="234835" y="165387"/>
                      <a:pt x="225437" y="165387"/>
                    </a:cubicBezTo>
                    <a:cubicBezTo>
                      <a:pt x="207344" y="165387"/>
                      <a:pt x="199485" y="157095"/>
                      <a:pt x="188077" y="151510"/>
                    </a:cubicBezTo>
                    <a:cubicBezTo>
                      <a:pt x="121514" y="118946"/>
                      <a:pt x="130974" y="121572"/>
                      <a:pt x="82900" y="113270"/>
                    </a:cubicBezTo>
                    <a:lnTo>
                      <a:pt x="82900" y="38747"/>
                    </a:lnTo>
                    <a:lnTo>
                      <a:pt x="170086" y="38747"/>
                    </a:lnTo>
                    <a:cubicBezTo>
                      <a:pt x="174587" y="38747"/>
                      <a:pt x="178809" y="40497"/>
                      <a:pt x="181990" y="43678"/>
                    </a:cubicBezTo>
                    <a:lnTo>
                      <a:pt x="225781" y="87468"/>
                    </a:lnTo>
                    <a:cubicBezTo>
                      <a:pt x="234407" y="96095"/>
                      <a:pt x="228605" y="110569"/>
                      <a:pt x="216662" y="110569"/>
                    </a:cubicBezTo>
                    <a:cubicBezTo>
                      <a:pt x="213096" y="110569"/>
                      <a:pt x="209741" y="109179"/>
                      <a:pt x="207213" y="106658"/>
                    </a:cubicBezTo>
                    <a:lnTo>
                      <a:pt x="167763" y="67192"/>
                    </a:lnTo>
                    <a:cubicBezTo>
                      <a:pt x="165434" y="64863"/>
                      <a:pt x="161655" y="64863"/>
                      <a:pt x="159326" y="67192"/>
                    </a:cubicBezTo>
                    <a:cubicBezTo>
                      <a:pt x="156996" y="69521"/>
                      <a:pt x="156996" y="73300"/>
                      <a:pt x="159326" y="75630"/>
                    </a:cubicBezTo>
                    <a:lnTo>
                      <a:pt x="198782" y="115095"/>
                    </a:lnTo>
                    <a:cubicBezTo>
                      <a:pt x="213006" y="129272"/>
                      <a:pt x="237492" y="122037"/>
                      <a:pt x="241324" y="102243"/>
                    </a:cubicBezTo>
                    <a:cubicBezTo>
                      <a:pt x="388708" y="65141"/>
                      <a:pt x="380571" y="67068"/>
                      <a:pt x="382052" y="67068"/>
                    </a:cubicBezTo>
                    <a:cubicBezTo>
                      <a:pt x="394111" y="67068"/>
                      <a:pt x="398193" y="83478"/>
                      <a:pt x="387408" y="88949"/>
                    </a:cubicBezTo>
                    <a:cubicBezTo>
                      <a:pt x="384468" y="90438"/>
                      <a:pt x="383294" y="94029"/>
                      <a:pt x="384784" y="96965"/>
                    </a:cubicBezTo>
                    <a:cubicBezTo>
                      <a:pt x="386270" y="99905"/>
                      <a:pt x="389861" y="101078"/>
                      <a:pt x="392801" y="99589"/>
                    </a:cubicBezTo>
                    <a:cubicBezTo>
                      <a:pt x="401585" y="95134"/>
                      <a:pt x="405593" y="86545"/>
                      <a:pt x="405593" y="78717"/>
                    </a:cubicBezTo>
                    <a:cubicBezTo>
                      <a:pt x="405593" y="62539"/>
                      <a:pt x="389762" y="52577"/>
                      <a:pt x="378232" y="554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781" cap="flat">
                <a:noFill/>
                <a:prstDash val="solid"/>
                <a:round/>
              </a:ln>
            </p:spPr>
            <p:txBody>
              <a:bodyPr rot="0" spcFirstLastPara="0" vertOverflow="overflow" horzOverflow="overflow" vert="horz" wrap="square" lIns="76994" tIns="38497" rIns="76994" bIns="3849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529F0311-874C-134D-9BF9-894A89A9540D}"/>
                  </a:ext>
                </a:extLst>
              </p:cNvPr>
              <p:cNvSpPr/>
              <p:nvPr/>
            </p:nvSpPr>
            <p:spPr>
              <a:xfrm>
                <a:off x="6435100" y="1499357"/>
                <a:ext cx="40504" cy="39347"/>
              </a:xfrm>
              <a:custGeom>
                <a:avLst/>
                <a:gdLst>
                  <a:gd name="connsiteX0" fmla="*/ 0 w 40504"/>
                  <a:gd name="connsiteY0" fmla="*/ 19096 h 39347"/>
                  <a:gd name="connsiteX1" fmla="*/ 20253 w 40504"/>
                  <a:gd name="connsiteY1" fmla="*/ 39348 h 39347"/>
                  <a:gd name="connsiteX2" fmla="*/ 40504 w 40504"/>
                  <a:gd name="connsiteY2" fmla="*/ 19096 h 39347"/>
                  <a:gd name="connsiteX3" fmla="*/ 28250 w 40504"/>
                  <a:gd name="connsiteY3" fmla="*/ 487 h 39347"/>
                  <a:gd name="connsiteX4" fmla="*/ 20417 w 40504"/>
                  <a:gd name="connsiteY4" fmla="*/ 3609 h 39347"/>
                  <a:gd name="connsiteX5" fmla="*/ 23535 w 40504"/>
                  <a:gd name="connsiteY5" fmla="*/ 11446 h 39347"/>
                  <a:gd name="connsiteX6" fmla="*/ 20253 w 40504"/>
                  <a:gd name="connsiteY6" fmla="*/ 27419 h 39347"/>
                  <a:gd name="connsiteX7" fmla="*/ 12316 w 40504"/>
                  <a:gd name="connsiteY7" fmla="*/ 16575 h 39347"/>
                  <a:gd name="connsiteX8" fmla="*/ 0 w 40504"/>
                  <a:gd name="connsiteY8" fmla="*/ 19096 h 3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504" h="39347">
                    <a:moveTo>
                      <a:pt x="0" y="19096"/>
                    </a:moveTo>
                    <a:cubicBezTo>
                      <a:pt x="0" y="30263"/>
                      <a:pt x="9085" y="39348"/>
                      <a:pt x="20253" y="39348"/>
                    </a:cubicBezTo>
                    <a:cubicBezTo>
                      <a:pt x="31419" y="39348"/>
                      <a:pt x="40504" y="30263"/>
                      <a:pt x="40504" y="19096"/>
                    </a:cubicBezTo>
                    <a:cubicBezTo>
                      <a:pt x="40504" y="10994"/>
                      <a:pt x="35693" y="3686"/>
                      <a:pt x="28250" y="487"/>
                    </a:cubicBezTo>
                    <a:cubicBezTo>
                      <a:pt x="25224" y="-814"/>
                      <a:pt x="21717" y="583"/>
                      <a:pt x="20417" y="3609"/>
                    </a:cubicBezTo>
                    <a:cubicBezTo>
                      <a:pt x="19112" y="6635"/>
                      <a:pt x="20513" y="10141"/>
                      <a:pt x="23535" y="11446"/>
                    </a:cubicBezTo>
                    <a:cubicBezTo>
                      <a:pt x="31797" y="14998"/>
                      <a:pt x="29275" y="27419"/>
                      <a:pt x="20253" y="27419"/>
                    </a:cubicBezTo>
                    <a:cubicBezTo>
                      <a:pt x="14636" y="27419"/>
                      <a:pt x="10616" y="21940"/>
                      <a:pt x="12316" y="16575"/>
                    </a:cubicBezTo>
                    <a:cubicBezTo>
                      <a:pt x="14887" y="8475"/>
                      <a:pt x="0" y="3085"/>
                      <a:pt x="0" y="190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781" cap="flat">
                <a:noFill/>
                <a:prstDash val="solid"/>
                <a:round/>
              </a:ln>
            </p:spPr>
            <p:txBody>
              <a:bodyPr rot="0" spcFirstLastPara="0" vertOverflow="overflow" horzOverflow="overflow" vert="horz" wrap="square" lIns="76994" tIns="38497" rIns="76994" bIns="3849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Graphic 43">
              <a:extLst>
                <a:ext uri="{FF2B5EF4-FFF2-40B4-BE49-F238E27FC236}">
                  <a16:creationId xmlns:a16="http://schemas.microsoft.com/office/drawing/2014/main" id="{E28139FF-C66E-5044-97B9-4E34C4B6CFA0}"/>
                </a:ext>
              </a:extLst>
            </p:cNvPr>
            <p:cNvSpPr/>
            <p:nvPr/>
          </p:nvSpPr>
          <p:spPr>
            <a:xfrm>
              <a:off x="2883650" y="1270982"/>
              <a:ext cx="204229" cy="204229"/>
            </a:xfrm>
            <a:custGeom>
              <a:avLst/>
              <a:gdLst>
                <a:gd name="connsiteX0" fmla="*/ 39021 w 204229"/>
                <a:gd name="connsiteY0" fmla="*/ 118453 h 204229"/>
                <a:gd name="connsiteX1" fmla="*/ 27231 w 204229"/>
                <a:gd name="connsiteY1" fmla="*/ 115730 h 204229"/>
                <a:gd name="connsiteX2" fmla="*/ 0 w 204229"/>
                <a:gd name="connsiteY2" fmla="*/ 142961 h 204229"/>
                <a:gd name="connsiteX3" fmla="*/ 27231 w 204229"/>
                <a:gd name="connsiteY3" fmla="*/ 170191 h 204229"/>
                <a:gd name="connsiteX4" fmla="*/ 49859 w 204229"/>
                <a:gd name="connsiteY4" fmla="*/ 158084 h 204229"/>
                <a:gd name="connsiteX5" fmla="*/ 75582 w 204229"/>
                <a:gd name="connsiteY5" fmla="*/ 170961 h 204229"/>
                <a:gd name="connsiteX6" fmla="*/ 74884 w 204229"/>
                <a:gd name="connsiteY6" fmla="*/ 176999 h 204229"/>
                <a:gd name="connsiteX7" fmla="*/ 102115 w 204229"/>
                <a:gd name="connsiteY7" fmla="*/ 204230 h 204229"/>
                <a:gd name="connsiteX8" fmla="*/ 129345 w 204229"/>
                <a:gd name="connsiteY8" fmla="*/ 176999 h 204229"/>
                <a:gd name="connsiteX9" fmla="*/ 124665 w 204229"/>
                <a:gd name="connsiteY9" fmla="*/ 161757 h 204229"/>
                <a:gd name="connsiteX10" fmla="*/ 160810 w 204229"/>
                <a:gd name="connsiteY10" fmla="*/ 123964 h 204229"/>
                <a:gd name="connsiteX11" fmla="*/ 176999 w 204229"/>
                <a:gd name="connsiteY11" fmla="*/ 129345 h 204229"/>
                <a:gd name="connsiteX12" fmla="*/ 204230 w 204229"/>
                <a:gd name="connsiteY12" fmla="*/ 102115 h 204229"/>
                <a:gd name="connsiteX13" fmla="*/ 176999 w 204229"/>
                <a:gd name="connsiteY13" fmla="*/ 74884 h 204229"/>
                <a:gd name="connsiteX14" fmla="*/ 160327 w 204229"/>
                <a:gd name="connsiteY14" fmla="*/ 80630 h 204229"/>
                <a:gd name="connsiteX15" fmla="*/ 123600 w 204229"/>
                <a:gd name="connsiteY15" fmla="*/ 43903 h 204229"/>
                <a:gd name="connsiteX16" fmla="*/ 129345 w 204229"/>
                <a:gd name="connsiteY16" fmla="*/ 27231 h 204229"/>
                <a:gd name="connsiteX17" fmla="*/ 102115 w 204229"/>
                <a:gd name="connsiteY17" fmla="*/ 0 h 204229"/>
                <a:gd name="connsiteX18" fmla="*/ 74884 w 204229"/>
                <a:gd name="connsiteY18" fmla="*/ 27231 h 204229"/>
                <a:gd name="connsiteX19" fmla="*/ 75579 w 204229"/>
                <a:gd name="connsiteY19" fmla="*/ 33252 h 204229"/>
                <a:gd name="connsiteX20" fmla="*/ 51439 w 204229"/>
                <a:gd name="connsiteY20" fmla="*/ 42047 h 204229"/>
                <a:gd name="connsiteX21" fmla="*/ 27231 w 204229"/>
                <a:gd name="connsiteY21" fmla="*/ 27231 h 204229"/>
                <a:gd name="connsiteX22" fmla="*/ 0 w 204229"/>
                <a:gd name="connsiteY22" fmla="*/ 54461 h 204229"/>
                <a:gd name="connsiteX23" fmla="*/ 27231 w 204229"/>
                <a:gd name="connsiteY23" fmla="*/ 81692 h 204229"/>
                <a:gd name="connsiteX24" fmla="*/ 38123 w 204229"/>
                <a:gd name="connsiteY24" fmla="*/ 79401 h 204229"/>
                <a:gd name="connsiteX25" fmla="*/ 50652 w 204229"/>
                <a:gd name="connsiteY25" fmla="*/ 100488 h 204229"/>
                <a:gd name="connsiteX26" fmla="*/ 27231 w 204229"/>
                <a:gd name="connsiteY26" fmla="*/ 163384 h 204229"/>
                <a:gd name="connsiteX27" fmla="*/ 6808 w 204229"/>
                <a:gd name="connsiteY27" fmla="*/ 142961 h 204229"/>
                <a:gd name="connsiteX28" fmla="*/ 27231 w 204229"/>
                <a:gd name="connsiteY28" fmla="*/ 122538 h 204229"/>
                <a:gd name="connsiteX29" fmla="*/ 47654 w 204229"/>
                <a:gd name="connsiteY29" fmla="*/ 142961 h 204229"/>
                <a:gd name="connsiteX30" fmla="*/ 27231 w 204229"/>
                <a:gd name="connsiteY30" fmla="*/ 163384 h 204229"/>
                <a:gd name="connsiteX31" fmla="*/ 52892 w 204229"/>
                <a:gd name="connsiteY31" fmla="*/ 151984 h 204229"/>
                <a:gd name="connsiteX32" fmla="*/ 54461 w 204229"/>
                <a:gd name="connsiteY32" fmla="*/ 142961 h 204229"/>
                <a:gd name="connsiteX33" fmla="*/ 44743 w 204229"/>
                <a:gd name="connsiteY33" fmla="*/ 122140 h 204229"/>
                <a:gd name="connsiteX34" fmla="*/ 54533 w 204229"/>
                <a:gd name="connsiteY34" fmla="*/ 107020 h 204229"/>
                <a:gd name="connsiteX35" fmla="*/ 84047 w 204229"/>
                <a:gd name="connsiteY35" fmla="*/ 156685 h 204229"/>
                <a:gd name="connsiteX36" fmla="*/ 77941 w 204229"/>
                <a:gd name="connsiteY36" fmla="*/ 164524 h 204229"/>
                <a:gd name="connsiteX37" fmla="*/ 102115 w 204229"/>
                <a:gd name="connsiteY37" fmla="*/ 54461 h 204229"/>
                <a:gd name="connsiteX38" fmla="*/ 118787 w 204229"/>
                <a:gd name="connsiteY38" fmla="*/ 48716 h 204229"/>
                <a:gd name="connsiteX39" fmla="*/ 155518 w 204229"/>
                <a:gd name="connsiteY39" fmla="*/ 85446 h 204229"/>
                <a:gd name="connsiteX40" fmla="*/ 150718 w 204229"/>
                <a:gd name="connsiteY40" fmla="*/ 95110 h 204229"/>
                <a:gd name="connsiteX41" fmla="*/ 129335 w 204229"/>
                <a:gd name="connsiteY41" fmla="*/ 92169 h 204229"/>
                <a:gd name="connsiteX42" fmla="*/ 129345 w 204229"/>
                <a:gd name="connsiteY42" fmla="*/ 91903 h 204229"/>
                <a:gd name="connsiteX43" fmla="*/ 102115 w 204229"/>
                <a:gd name="connsiteY43" fmla="*/ 64673 h 204229"/>
                <a:gd name="connsiteX44" fmla="*/ 79486 w 204229"/>
                <a:gd name="connsiteY44" fmla="*/ 76780 h 204229"/>
                <a:gd name="connsiteX45" fmla="*/ 75425 w 204229"/>
                <a:gd name="connsiteY45" fmla="*/ 74751 h 204229"/>
                <a:gd name="connsiteX46" fmla="*/ 90327 w 204229"/>
                <a:gd name="connsiteY46" fmla="*/ 51738 h 204229"/>
                <a:gd name="connsiteX47" fmla="*/ 102115 w 204229"/>
                <a:gd name="connsiteY47" fmla="*/ 54461 h 204229"/>
                <a:gd name="connsiteX48" fmla="*/ 105519 w 204229"/>
                <a:gd name="connsiteY48" fmla="*/ 150003 h 204229"/>
                <a:gd name="connsiteX49" fmla="*/ 105519 w 204229"/>
                <a:gd name="connsiteY49" fmla="*/ 118896 h 204229"/>
                <a:gd name="connsiteX50" fmla="*/ 128399 w 204229"/>
                <a:gd name="connsiteY50" fmla="*/ 98908 h 204229"/>
                <a:gd name="connsiteX51" fmla="*/ 149782 w 204229"/>
                <a:gd name="connsiteY51" fmla="*/ 101849 h 204229"/>
                <a:gd name="connsiteX52" fmla="*/ 149768 w 204229"/>
                <a:gd name="connsiteY52" fmla="*/ 102115 h 204229"/>
                <a:gd name="connsiteX53" fmla="*/ 155878 w 204229"/>
                <a:gd name="connsiteY53" fmla="*/ 119270 h 204229"/>
                <a:gd name="connsiteX54" fmla="*/ 120138 w 204229"/>
                <a:gd name="connsiteY54" fmla="*/ 156641 h 204229"/>
                <a:gd name="connsiteX55" fmla="*/ 105519 w 204229"/>
                <a:gd name="connsiteY55" fmla="*/ 150003 h 204229"/>
                <a:gd name="connsiteX56" fmla="*/ 102115 w 204229"/>
                <a:gd name="connsiteY56" fmla="*/ 71480 h 204229"/>
                <a:gd name="connsiteX57" fmla="*/ 122538 w 204229"/>
                <a:gd name="connsiteY57" fmla="*/ 91903 h 204229"/>
                <a:gd name="connsiteX58" fmla="*/ 102115 w 204229"/>
                <a:gd name="connsiteY58" fmla="*/ 112326 h 204229"/>
                <a:gd name="connsiteX59" fmla="*/ 81692 w 204229"/>
                <a:gd name="connsiteY59" fmla="*/ 91903 h 204229"/>
                <a:gd name="connsiteX60" fmla="*/ 102115 w 204229"/>
                <a:gd name="connsiteY60" fmla="*/ 71480 h 204229"/>
                <a:gd name="connsiteX61" fmla="*/ 76453 w 204229"/>
                <a:gd name="connsiteY61" fmla="*/ 82880 h 204229"/>
                <a:gd name="connsiteX62" fmla="*/ 74884 w 204229"/>
                <a:gd name="connsiteY62" fmla="*/ 91903 h 204229"/>
                <a:gd name="connsiteX63" fmla="*/ 98711 w 204229"/>
                <a:gd name="connsiteY63" fmla="*/ 118899 h 204229"/>
                <a:gd name="connsiteX64" fmla="*/ 98711 w 204229"/>
                <a:gd name="connsiteY64" fmla="*/ 150007 h 204229"/>
                <a:gd name="connsiteX65" fmla="*/ 89664 w 204229"/>
                <a:gd name="connsiteY65" fmla="*/ 152811 h 204229"/>
                <a:gd name="connsiteX66" fmla="*/ 58662 w 204229"/>
                <a:gd name="connsiteY66" fmla="*/ 100641 h 204229"/>
                <a:gd name="connsiteX67" fmla="*/ 71702 w 204229"/>
                <a:gd name="connsiteY67" fmla="*/ 80504 h 204229"/>
                <a:gd name="connsiteX68" fmla="*/ 102115 w 204229"/>
                <a:gd name="connsiteY68" fmla="*/ 197422 h 204229"/>
                <a:gd name="connsiteX69" fmla="*/ 81692 w 204229"/>
                <a:gd name="connsiteY69" fmla="*/ 176999 h 204229"/>
                <a:gd name="connsiteX70" fmla="*/ 102115 w 204229"/>
                <a:gd name="connsiteY70" fmla="*/ 156576 h 204229"/>
                <a:gd name="connsiteX71" fmla="*/ 122538 w 204229"/>
                <a:gd name="connsiteY71" fmla="*/ 176999 h 204229"/>
                <a:gd name="connsiteX72" fmla="*/ 102115 w 204229"/>
                <a:gd name="connsiteY72" fmla="*/ 197422 h 204229"/>
                <a:gd name="connsiteX73" fmla="*/ 176999 w 204229"/>
                <a:gd name="connsiteY73" fmla="*/ 81692 h 204229"/>
                <a:gd name="connsiteX74" fmla="*/ 197422 w 204229"/>
                <a:gd name="connsiteY74" fmla="*/ 102115 h 204229"/>
                <a:gd name="connsiteX75" fmla="*/ 176999 w 204229"/>
                <a:gd name="connsiteY75" fmla="*/ 122538 h 204229"/>
                <a:gd name="connsiteX76" fmla="*/ 156576 w 204229"/>
                <a:gd name="connsiteY76" fmla="*/ 102115 h 204229"/>
                <a:gd name="connsiteX77" fmla="*/ 176999 w 204229"/>
                <a:gd name="connsiteY77" fmla="*/ 81692 h 204229"/>
                <a:gd name="connsiteX78" fmla="*/ 102115 w 204229"/>
                <a:gd name="connsiteY78" fmla="*/ 6808 h 204229"/>
                <a:gd name="connsiteX79" fmla="*/ 122538 w 204229"/>
                <a:gd name="connsiteY79" fmla="*/ 27231 h 204229"/>
                <a:gd name="connsiteX80" fmla="*/ 102115 w 204229"/>
                <a:gd name="connsiteY80" fmla="*/ 47654 h 204229"/>
                <a:gd name="connsiteX81" fmla="*/ 81692 w 204229"/>
                <a:gd name="connsiteY81" fmla="*/ 27231 h 204229"/>
                <a:gd name="connsiteX82" fmla="*/ 102115 w 204229"/>
                <a:gd name="connsiteY82" fmla="*/ 6808 h 204229"/>
                <a:gd name="connsiteX83" fmla="*/ 77907 w 204229"/>
                <a:gd name="connsiteY83" fmla="*/ 39644 h 204229"/>
                <a:gd name="connsiteX84" fmla="*/ 84602 w 204229"/>
                <a:gd name="connsiteY84" fmla="*/ 48052 h 204229"/>
                <a:gd name="connsiteX85" fmla="*/ 69299 w 204229"/>
                <a:gd name="connsiteY85" fmla="*/ 71688 h 204229"/>
                <a:gd name="connsiteX86" fmla="*/ 52892 w 204229"/>
                <a:gd name="connsiteY86" fmla="*/ 63485 h 204229"/>
                <a:gd name="connsiteX87" fmla="*/ 54461 w 204229"/>
                <a:gd name="connsiteY87" fmla="*/ 54461 h 204229"/>
                <a:gd name="connsiteX88" fmla="*/ 53767 w 204229"/>
                <a:gd name="connsiteY88" fmla="*/ 48440 h 204229"/>
                <a:gd name="connsiteX89" fmla="*/ 6808 w 204229"/>
                <a:gd name="connsiteY89" fmla="*/ 54461 h 204229"/>
                <a:gd name="connsiteX90" fmla="*/ 27231 w 204229"/>
                <a:gd name="connsiteY90" fmla="*/ 34038 h 204229"/>
                <a:gd name="connsiteX91" fmla="*/ 47654 w 204229"/>
                <a:gd name="connsiteY91" fmla="*/ 54461 h 204229"/>
                <a:gd name="connsiteX92" fmla="*/ 27231 w 204229"/>
                <a:gd name="connsiteY92" fmla="*/ 74884 h 204229"/>
                <a:gd name="connsiteX93" fmla="*/ 6808 w 204229"/>
                <a:gd name="connsiteY93" fmla="*/ 54461 h 204229"/>
                <a:gd name="connsiteX94" fmla="*/ 43960 w 204229"/>
                <a:gd name="connsiteY94" fmla="*/ 75902 h 204229"/>
                <a:gd name="connsiteX95" fmla="*/ 49859 w 204229"/>
                <a:gd name="connsiteY95" fmla="*/ 69584 h 204229"/>
                <a:gd name="connsiteX96" fmla="*/ 65575 w 204229"/>
                <a:gd name="connsiteY96" fmla="*/ 77440 h 204229"/>
                <a:gd name="connsiteX97" fmla="*/ 54781 w 204229"/>
                <a:gd name="connsiteY97" fmla="*/ 94109 h 20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204229" h="204229">
                  <a:moveTo>
                    <a:pt x="39021" y="118453"/>
                  </a:moveTo>
                  <a:cubicBezTo>
                    <a:pt x="35447" y="116727"/>
                    <a:pt x="31458" y="115730"/>
                    <a:pt x="27231" y="115730"/>
                  </a:cubicBezTo>
                  <a:cubicBezTo>
                    <a:pt x="12216" y="115730"/>
                    <a:pt x="0" y="127947"/>
                    <a:pt x="0" y="142961"/>
                  </a:cubicBezTo>
                  <a:cubicBezTo>
                    <a:pt x="0" y="157975"/>
                    <a:pt x="12216" y="170191"/>
                    <a:pt x="27231" y="170191"/>
                  </a:cubicBezTo>
                  <a:cubicBezTo>
                    <a:pt x="36652" y="170191"/>
                    <a:pt x="44968" y="165378"/>
                    <a:pt x="49859" y="158084"/>
                  </a:cubicBezTo>
                  <a:lnTo>
                    <a:pt x="75582" y="170961"/>
                  </a:lnTo>
                  <a:cubicBezTo>
                    <a:pt x="75140" y="172904"/>
                    <a:pt x="74884" y="174923"/>
                    <a:pt x="74884" y="176999"/>
                  </a:cubicBezTo>
                  <a:cubicBezTo>
                    <a:pt x="74884" y="192013"/>
                    <a:pt x="87101" y="204230"/>
                    <a:pt x="102115" y="204230"/>
                  </a:cubicBezTo>
                  <a:cubicBezTo>
                    <a:pt x="117129" y="204230"/>
                    <a:pt x="129345" y="192013"/>
                    <a:pt x="129345" y="176999"/>
                  </a:cubicBezTo>
                  <a:cubicBezTo>
                    <a:pt x="129345" y="171356"/>
                    <a:pt x="127620" y="166110"/>
                    <a:pt x="124665" y="161757"/>
                  </a:cubicBezTo>
                  <a:lnTo>
                    <a:pt x="160810" y="123964"/>
                  </a:lnTo>
                  <a:cubicBezTo>
                    <a:pt x="165344" y="127327"/>
                    <a:pt x="170933" y="129345"/>
                    <a:pt x="176999" y="129345"/>
                  </a:cubicBezTo>
                  <a:cubicBezTo>
                    <a:pt x="192013" y="129345"/>
                    <a:pt x="204230" y="117129"/>
                    <a:pt x="204230" y="102115"/>
                  </a:cubicBezTo>
                  <a:cubicBezTo>
                    <a:pt x="204230" y="87101"/>
                    <a:pt x="192013" y="74884"/>
                    <a:pt x="176999" y="74884"/>
                  </a:cubicBezTo>
                  <a:cubicBezTo>
                    <a:pt x="170716" y="74884"/>
                    <a:pt x="164943" y="77042"/>
                    <a:pt x="160327" y="80630"/>
                  </a:cubicBezTo>
                  <a:lnTo>
                    <a:pt x="123600" y="43903"/>
                  </a:lnTo>
                  <a:cubicBezTo>
                    <a:pt x="127187" y="39287"/>
                    <a:pt x="129345" y="33514"/>
                    <a:pt x="129345" y="27231"/>
                  </a:cubicBezTo>
                  <a:cubicBezTo>
                    <a:pt x="129345" y="12216"/>
                    <a:pt x="117129" y="0"/>
                    <a:pt x="102115" y="0"/>
                  </a:cubicBezTo>
                  <a:cubicBezTo>
                    <a:pt x="87101" y="0"/>
                    <a:pt x="74884" y="12216"/>
                    <a:pt x="74884" y="27231"/>
                  </a:cubicBezTo>
                  <a:cubicBezTo>
                    <a:pt x="74884" y="29300"/>
                    <a:pt x="75136" y="31312"/>
                    <a:pt x="75579" y="33252"/>
                  </a:cubicBezTo>
                  <a:lnTo>
                    <a:pt x="51439" y="42047"/>
                  </a:lnTo>
                  <a:cubicBezTo>
                    <a:pt x="46912" y="33262"/>
                    <a:pt x="37772" y="27231"/>
                    <a:pt x="27231" y="27231"/>
                  </a:cubicBezTo>
                  <a:cubicBezTo>
                    <a:pt x="12216" y="27231"/>
                    <a:pt x="0" y="39447"/>
                    <a:pt x="0" y="54461"/>
                  </a:cubicBezTo>
                  <a:cubicBezTo>
                    <a:pt x="0" y="69476"/>
                    <a:pt x="12216" y="81692"/>
                    <a:pt x="27231" y="81692"/>
                  </a:cubicBezTo>
                  <a:cubicBezTo>
                    <a:pt x="31104" y="81692"/>
                    <a:pt x="34784" y="80868"/>
                    <a:pt x="38123" y="79401"/>
                  </a:cubicBezTo>
                  <a:lnTo>
                    <a:pt x="50652" y="100488"/>
                  </a:lnTo>
                  <a:close/>
                  <a:moveTo>
                    <a:pt x="27231" y="163384"/>
                  </a:moveTo>
                  <a:cubicBezTo>
                    <a:pt x="15967" y="163384"/>
                    <a:pt x="6808" y="154224"/>
                    <a:pt x="6808" y="142961"/>
                  </a:cubicBezTo>
                  <a:cubicBezTo>
                    <a:pt x="6808" y="131698"/>
                    <a:pt x="15967" y="122538"/>
                    <a:pt x="27231" y="122538"/>
                  </a:cubicBezTo>
                  <a:cubicBezTo>
                    <a:pt x="38494" y="122538"/>
                    <a:pt x="47654" y="131698"/>
                    <a:pt x="47654" y="142961"/>
                  </a:cubicBezTo>
                  <a:cubicBezTo>
                    <a:pt x="47654" y="154224"/>
                    <a:pt x="38494" y="163384"/>
                    <a:pt x="27231" y="163384"/>
                  </a:cubicBezTo>
                  <a:close/>
                  <a:moveTo>
                    <a:pt x="52892" y="151984"/>
                  </a:moveTo>
                  <a:cubicBezTo>
                    <a:pt x="53889" y="149156"/>
                    <a:pt x="54461" y="146126"/>
                    <a:pt x="54461" y="142961"/>
                  </a:cubicBezTo>
                  <a:cubicBezTo>
                    <a:pt x="54461" y="134611"/>
                    <a:pt x="50676" y="127136"/>
                    <a:pt x="44743" y="122140"/>
                  </a:cubicBezTo>
                  <a:lnTo>
                    <a:pt x="54533" y="107020"/>
                  </a:lnTo>
                  <a:lnTo>
                    <a:pt x="84047" y="156685"/>
                  </a:lnTo>
                  <a:cubicBezTo>
                    <a:pt x="81563" y="158898"/>
                    <a:pt x="79483" y="161546"/>
                    <a:pt x="77941" y="164524"/>
                  </a:cubicBezTo>
                  <a:close/>
                  <a:moveTo>
                    <a:pt x="102115" y="54461"/>
                  </a:moveTo>
                  <a:cubicBezTo>
                    <a:pt x="108398" y="54461"/>
                    <a:pt x="114171" y="52303"/>
                    <a:pt x="118787" y="48716"/>
                  </a:cubicBezTo>
                  <a:lnTo>
                    <a:pt x="155518" y="85446"/>
                  </a:lnTo>
                  <a:cubicBezTo>
                    <a:pt x="153315" y="88278"/>
                    <a:pt x="151668" y="91549"/>
                    <a:pt x="150718" y="95110"/>
                  </a:cubicBezTo>
                  <a:lnTo>
                    <a:pt x="129335" y="92169"/>
                  </a:lnTo>
                  <a:cubicBezTo>
                    <a:pt x="129332" y="92080"/>
                    <a:pt x="129345" y="91992"/>
                    <a:pt x="129345" y="91903"/>
                  </a:cubicBezTo>
                  <a:cubicBezTo>
                    <a:pt x="129345" y="76889"/>
                    <a:pt x="117129" y="64673"/>
                    <a:pt x="102115" y="64673"/>
                  </a:cubicBezTo>
                  <a:cubicBezTo>
                    <a:pt x="92693" y="64673"/>
                    <a:pt x="84374" y="69486"/>
                    <a:pt x="79486" y="76780"/>
                  </a:cubicBezTo>
                  <a:lnTo>
                    <a:pt x="75425" y="74751"/>
                  </a:lnTo>
                  <a:lnTo>
                    <a:pt x="90327" y="51738"/>
                  </a:lnTo>
                  <a:cubicBezTo>
                    <a:pt x="93898" y="53464"/>
                    <a:pt x="97887" y="54461"/>
                    <a:pt x="102115" y="54461"/>
                  </a:cubicBezTo>
                  <a:close/>
                  <a:moveTo>
                    <a:pt x="105519" y="150003"/>
                  </a:moveTo>
                  <a:lnTo>
                    <a:pt x="105519" y="118896"/>
                  </a:lnTo>
                  <a:cubicBezTo>
                    <a:pt x="116581" y="117507"/>
                    <a:pt x="125581" y="109467"/>
                    <a:pt x="128399" y="98908"/>
                  </a:cubicBezTo>
                  <a:lnTo>
                    <a:pt x="149782" y="101849"/>
                  </a:lnTo>
                  <a:cubicBezTo>
                    <a:pt x="149782" y="101938"/>
                    <a:pt x="149768" y="102026"/>
                    <a:pt x="149768" y="102115"/>
                  </a:cubicBezTo>
                  <a:cubicBezTo>
                    <a:pt x="149768" y="108616"/>
                    <a:pt x="152063" y="114583"/>
                    <a:pt x="155878" y="119270"/>
                  </a:cubicBezTo>
                  <a:lnTo>
                    <a:pt x="120138" y="156641"/>
                  </a:lnTo>
                  <a:cubicBezTo>
                    <a:pt x="116132" y="153091"/>
                    <a:pt x="111091" y="150705"/>
                    <a:pt x="105519" y="150003"/>
                  </a:cubicBezTo>
                  <a:close/>
                  <a:moveTo>
                    <a:pt x="102115" y="71480"/>
                  </a:moveTo>
                  <a:cubicBezTo>
                    <a:pt x="113378" y="71480"/>
                    <a:pt x="122538" y="80640"/>
                    <a:pt x="122538" y="91903"/>
                  </a:cubicBezTo>
                  <a:cubicBezTo>
                    <a:pt x="122538" y="103167"/>
                    <a:pt x="113378" y="112326"/>
                    <a:pt x="102115" y="112326"/>
                  </a:cubicBezTo>
                  <a:cubicBezTo>
                    <a:pt x="90852" y="112326"/>
                    <a:pt x="81692" y="103167"/>
                    <a:pt x="81692" y="91903"/>
                  </a:cubicBezTo>
                  <a:cubicBezTo>
                    <a:pt x="81692" y="80640"/>
                    <a:pt x="90852" y="71480"/>
                    <a:pt x="102115" y="71480"/>
                  </a:cubicBezTo>
                  <a:close/>
                  <a:moveTo>
                    <a:pt x="76453" y="82880"/>
                  </a:moveTo>
                  <a:cubicBezTo>
                    <a:pt x="75456" y="85708"/>
                    <a:pt x="74884" y="88738"/>
                    <a:pt x="74884" y="91903"/>
                  </a:cubicBezTo>
                  <a:cubicBezTo>
                    <a:pt x="74884" y="105764"/>
                    <a:pt x="85300" y="117214"/>
                    <a:pt x="98711" y="118899"/>
                  </a:cubicBezTo>
                  <a:lnTo>
                    <a:pt x="98711" y="150007"/>
                  </a:lnTo>
                  <a:cubicBezTo>
                    <a:pt x="95484" y="150412"/>
                    <a:pt x="92438" y="151378"/>
                    <a:pt x="89664" y="152811"/>
                  </a:cubicBezTo>
                  <a:lnTo>
                    <a:pt x="58662" y="100641"/>
                  </a:lnTo>
                  <a:lnTo>
                    <a:pt x="71702" y="80504"/>
                  </a:lnTo>
                  <a:close/>
                  <a:moveTo>
                    <a:pt x="102115" y="197422"/>
                  </a:moveTo>
                  <a:cubicBezTo>
                    <a:pt x="90852" y="197422"/>
                    <a:pt x="81692" y="188262"/>
                    <a:pt x="81692" y="176999"/>
                  </a:cubicBezTo>
                  <a:cubicBezTo>
                    <a:pt x="81692" y="165736"/>
                    <a:pt x="90852" y="156576"/>
                    <a:pt x="102115" y="156576"/>
                  </a:cubicBezTo>
                  <a:cubicBezTo>
                    <a:pt x="113378" y="156576"/>
                    <a:pt x="122538" y="165736"/>
                    <a:pt x="122538" y="176999"/>
                  </a:cubicBezTo>
                  <a:cubicBezTo>
                    <a:pt x="122538" y="188262"/>
                    <a:pt x="113378" y="197422"/>
                    <a:pt x="102115" y="197422"/>
                  </a:cubicBezTo>
                  <a:close/>
                  <a:moveTo>
                    <a:pt x="176999" y="81692"/>
                  </a:moveTo>
                  <a:cubicBezTo>
                    <a:pt x="188262" y="81692"/>
                    <a:pt x="197422" y="90852"/>
                    <a:pt x="197422" y="102115"/>
                  </a:cubicBezTo>
                  <a:cubicBezTo>
                    <a:pt x="197422" y="113378"/>
                    <a:pt x="188262" y="122538"/>
                    <a:pt x="176999" y="122538"/>
                  </a:cubicBezTo>
                  <a:cubicBezTo>
                    <a:pt x="165736" y="122538"/>
                    <a:pt x="156576" y="113378"/>
                    <a:pt x="156576" y="102115"/>
                  </a:cubicBezTo>
                  <a:cubicBezTo>
                    <a:pt x="156576" y="90852"/>
                    <a:pt x="165736" y="81692"/>
                    <a:pt x="176999" y="81692"/>
                  </a:cubicBezTo>
                  <a:close/>
                  <a:moveTo>
                    <a:pt x="102115" y="6808"/>
                  </a:moveTo>
                  <a:cubicBezTo>
                    <a:pt x="113378" y="6808"/>
                    <a:pt x="122538" y="15967"/>
                    <a:pt x="122538" y="27231"/>
                  </a:cubicBezTo>
                  <a:cubicBezTo>
                    <a:pt x="122538" y="38494"/>
                    <a:pt x="113378" y="47654"/>
                    <a:pt x="102115" y="47654"/>
                  </a:cubicBezTo>
                  <a:cubicBezTo>
                    <a:pt x="90852" y="47654"/>
                    <a:pt x="81692" y="38494"/>
                    <a:pt x="81692" y="27231"/>
                  </a:cubicBezTo>
                  <a:cubicBezTo>
                    <a:pt x="81692" y="15967"/>
                    <a:pt x="90852" y="6808"/>
                    <a:pt x="102115" y="6808"/>
                  </a:cubicBezTo>
                  <a:close/>
                  <a:moveTo>
                    <a:pt x="77907" y="39644"/>
                  </a:moveTo>
                  <a:cubicBezTo>
                    <a:pt x="79571" y="42875"/>
                    <a:pt x="81848" y="45730"/>
                    <a:pt x="84602" y="48052"/>
                  </a:cubicBezTo>
                  <a:lnTo>
                    <a:pt x="69299" y="71688"/>
                  </a:lnTo>
                  <a:lnTo>
                    <a:pt x="52892" y="63485"/>
                  </a:lnTo>
                  <a:cubicBezTo>
                    <a:pt x="53889" y="60656"/>
                    <a:pt x="54461" y="57627"/>
                    <a:pt x="54461" y="54461"/>
                  </a:cubicBezTo>
                  <a:cubicBezTo>
                    <a:pt x="54461" y="52392"/>
                    <a:pt x="54209" y="50380"/>
                    <a:pt x="53767" y="48440"/>
                  </a:cubicBezTo>
                  <a:close/>
                  <a:moveTo>
                    <a:pt x="6808" y="54461"/>
                  </a:moveTo>
                  <a:cubicBezTo>
                    <a:pt x="6808" y="43198"/>
                    <a:pt x="15967" y="34038"/>
                    <a:pt x="27231" y="34038"/>
                  </a:cubicBezTo>
                  <a:cubicBezTo>
                    <a:pt x="38494" y="34038"/>
                    <a:pt x="47654" y="43198"/>
                    <a:pt x="47654" y="54461"/>
                  </a:cubicBezTo>
                  <a:cubicBezTo>
                    <a:pt x="47654" y="65725"/>
                    <a:pt x="38494" y="74884"/>
                    <a:pt x="27231" y="74884"/>
                  </a:cubicBezTo>
                  <a:cubicBezTo>
                    <a:pt x="15967" y="74884"/>
                    <a:pt x="6808" y="65725"/>
                    <a:pt x="6808" y="54461"/>
                  </a:cubicBezTo>
                  <a:close/>
                  <a:moveTo>
                    <a:pt x="43960" y="75902"/>
                  </a:moveTo>
                  <a:cubicBezTo>
                    <a:pt x="46241" y="74118"/>
                    <a:pt x="48242" y="71994"/>
                    <a:pt x="49859" y="69584"/>
                  </a:cubicBezTo>
                  <a:lnTo>
                    <a:pt x="65575" y="77440"/>
                  </a:lnTo>
                  <a:lnTo>
                    <a:pt x="54781" y="94109"/>
                  </a:lnTo>
                  <a:close/>
                </a:path>
              </a:pathLst>
            </a:custGeom>
            <a:solidFill>
              <a:srgbClr val="000000"/>
            </a:solidFill>
            <a:ln w="32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CAF38C6-E10D-3241-8606-DA5E5D37BF98}"/>
              </a:ext>
            </a:extLst>
          </p:cNvPr>
          <p:cNvSpPr txBox="1"/>
          <p:nvPr/>
        </p:nvSpPr>
        <p:spPr>
          <a:xfrm>
            <a:off x="225304" y="2885655"/>
            <a:ext cx="136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Physical </a:t>
            </a:r>
          </a:p>
          <a:p>
            <a:pPr algn="ctr"/>
            <a:r>
              <a:rPr lang="en-US" dirty="0"/>
              <a:t>scenes</a:t>
            </a:r>
          </a:p>
        </p:txBody>
      </p:sp>
      <p:sp>
        <p:nvSpPr>
          <p:cNvPr id="92" name="Notched Right Arrow 91">
            <a:extLst>
              <a:ext uri="{FF2B5EF4-FFF2-40B4-BE49-F238E27FC236}">
                <a16:creationId xmlns:a16="http://schemas.microsoft.com/office/drawing/2014/main" id="{983E4F44-A70B-2A42-93AC-F96737D14B7C}"/>
              </a:ext>
            </a:extLst>
          </p:cNvPr>
          <p:cNvSpPr/>
          <p:nvPr/>
        </p:nvSpPr>
        <p:spPr>
          <a:xfrm>
            <a:off x="1393577" y="3846655"/>
            <a:ext cx="421269" cy="275130"/>
          </a:xfrm>
          <a:prstGeom prst="notch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329" tIns="25665" rIns="51329" bIns="256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Graphic 33">
            <a:extLst>
              <a:ext uri="{FF2B5EF4-FFF2-40B4-BE49-F238E27FC236}">
                <a16:creationId xmlns:a16="http://schemas.microsoft.com/office/drawing/2014/main" id="{A466C764-19DD-5842-9520-F1C114A496EC}"/>
              </a:ext>
            </a:extLst>
          </p:cNvPr>
          <p:cNvSpPr/>
          <p:nvPr/>
        </p:nvSpPr>
        <p:spPr>
          <a:xfrm>
            <a:off x="3815117" y="3661525"/>
            <a:ext cx="651421" cy="702533"/>
          </a:xfrm>
          <a:custGeom>
            <a:avLst/>
            <a:gdLst>
              <a:gd name="connsiteX0" fmla="*/ 264945 w 265720"/>
              <a:gd name="connsiteY0" fmla="*/ 45226 h 292292"/>
              <a:gd name="connsiteX1" fmla="*/ 132860 w 265720"/>
              <a:gd name="connsiteY1" fmla="*/ 0 h 292292"/>
              <a:gd name="connsiteX2" fmla="*/ 776 w 265720"/>
              <a:gd name="connsiteY2" fmla="*/ 45226 h 292292"/>
              <a:gd name="connsiteX3" fmla="*/ 0 w 265720"/>
              <a:gd name="connsiteY3" fmla="*/ 47830 h 292292"/>
              <a:gd name="connsiteX4" fmla="*/ 0 w 265720"/>
              <a:gd name="connsiteY4" fmla="*/ 50487 h 292292"/>
              <a:gd name="connsiteX5" fmla="*/ 0 w 265720"/>
              <a:gd name="connsiteY5" fmla="*/ 111602 h 292292"/>
              <a:gd name="connsiteX6" fmla="*/ 0 w 265720"/>
              <a:gd name="connsiteY6" fmla="*/ 114260 h 292292"/>
              <a:gd name="connsiteX7" fmla="*/ 0 w 265720"/>
              <a:gd name="connsiteY7" fmla="*/ 116917 h 292292"/>
              <a:gd name="connsiteX8" fmla="*/ 0 w 265720"/>
              <a:gd name="connsiteY8" fmla="*/ 175375 h 292292"/>
              <a:gd name="connsiteX9" fmla="*/ 0 w 265720"/>
              <a:gd name="connsiteY9" fmla="*/ 178032 h 292292"/>
              <a:gd name="connsiteX10" fmla="*/ 0 w 265720"/>
              <a:gd name="connsiteY10" fmla="*/ 180690 h 292292"/>
              <a:gd name="connsiteX11" fmla="*/ 0 w 265720"/>
              <a:gd name="connsiteY11" fmla="*/ 244462 h 292292"/>
              <a:gd name="connsiteX12" fmla="*/ 622 w 265720"/>
              <a:gd name="connsiteY12" fmla="*/ 246859 h 292292"/>
              <a:gd name="connsiteX13" fmla="*/ 132860 w 265720"/>
              <a:gd name="connsiteY13" fmla="*/ 292292 h 292292"/>
              <a:gd name="connsiteX14" fmla="*/ 265057 w 265720"/>
              <a:gd name="connsiteY14" fmla="*/ 247035 h 292292"/>
              <a:gd name="connsiteX15" fmla="*/ 265721 w 265720"/>
              <a:gd name="connsiteY15" fmla="*/ 244462 h 292292"/>
              <a:gd name="connsiteX16" fmla="*/ 265721 w 265720"/>
              <a:gd name="connsiteY16" fmla="*/ 180690 h 292292"/>
              <a:gd name="connsiteX17" fmla="*/ 265721 w 265720"/>
              <a:gd name="connsiteY17" fmla="*/ 178032 h 292292"/>
              <a:gd name="connsiteX18" fmla="*/ 265721 w 265720"/>
              <a:gd name="connsiteY18" fmla="*/ 175375 h 292292"/>
              <a:gd name="connsiteX19" fmla="*/ 265721 w 265720"/>
              <a:gd name="connsiteY19" fmla="*/ 116917 h 292292"/>
              <a:gd name="connsiteX20" fmla="*/ 265721 w 265720"/>
              <a:gd name="connsiteY20" fmla="*/ 114260 h 292292"/>
              <a:gd name="connsiteX21" fmla="*/ 265721 w 265720"/>
              <a:gd name="connsiteY21" fmla="*/ 111602 h 292292"/>
              <a:gd name="connsiteX22" fmla="*/ 265721 w 265720"/>
              <a:gd name="connsiteY22" fmla="*/ 50487 h 292292"/>
              <a:gd name="connsiteX23" fmla="*/ 265721 w 265720"/>
              <a:gd name="connsiteY23" fmla="*/ 47830 h 292292"/>
              <a:gd name="connsiteX24" fmla="*/ 264945 w 265720"/>
              <a:gd name="connsiteY24" fmla="*/ 45226 h 292292"/>
              <a:gd name="connsiteX25" fmla="*/ 254672 w 265720"/>
              <a:gd name="connsiteY25" fmla="*/ 180610 h 292292"/>
              <a:gd name="connsiteX26" fmla="*/ 254056 w 265720"/>
              <a:gd name="connsiteY26" fmla="*/ 182539 h 292292"/>
              <a:gd name="connsiteX27" fmla="*/ 253296 w 265720"/>
              <a:gd name="connsiteY27" fmla="*/ 184117 h 292292"/>
              <a:gd name="connsiteX28" fmla="*/ 252068 w 265720"/>
              <a:gd name="connsiteY28" fmla="*/ 186078 h 292292"/>
              <a:gd name="connsiteX29" fmla="*/ 250904 w 265720"/>
              <a:gd name="connsiteY29" fmla="*/ 187551 h 292292"/>
              <a:gd name="connsiteX30" fmla="*/ 248975 w 265720"/>
              <a:gd name="connsiteY30" fmla="*/ 189634 h 292292"/>
              <a:gd name="connsiteX31" fmla="*/ 247593 w 265720"/>
              <a:gd name="connsiteY31" fmla="*/ 190888 h 292292"/>
              <a:gd name="connsiteX32" fmla="*/ 244798 w 265720"/>
              <a:gd name="connsiteY32" fmla="*/ 193152 h 292292"/>
              <a:gd name="connsiteX33" fmla="*/ 243432 w 265720"/>
              <a:gd name="connsiteY33" fmla="*/ 194108 h 292292"/>
              <a:gd name="connsiteX34" fmla="*/ 239601 w 265720"/>
              <a:gd name="connsiteY34" fmla="*/ 196569 h 292292"/>
              <a:gd name="connsiteX35" fmla="*/ 238474 w 265720"/>
              <a:gd name="connsiteY35" fmla="*/ 197207 h 292292"/>
              <a:gd name="connsiteX36" fmla="*/ 233452 w 265720"/>
              <a:gd name="connsiteY36" fmla="*/ 199848 h 292292"/>
              <a:gd name="connsiteX37" fmla="*/ 232750 w 265720"/>
              <a:gd name="connsiteY37" fmla="*/ 200172 h 292292"/>
              <a:gd name="connsiteX38" fmla="*/ 226447 w 265720"/>
              <a:gd name="connsiteY38" fmla="*/ 202930 h 292292"/>
              <a:gd name="connsiteX39" fmla="*/ 226256 w 265720"/>
              <a:gd name="connsiteY39" fmla="*/ 203005 h 292292"/>
              <a:gd name="connsiteX40" fmla="*/ 180759 w 265720"/>
              <a:gd name="connsiteY40" fmla="*/ 214537 h 292292"/>
              <a:gd name="connsiteX41" fmla="*/ 180488 w 265720"/>
              <a:gd name="connsiteY41" fmla="*/ 214574 h 292292"/>
              <a:gd name="connsiteX42" fmla="*/ 169721 w 265720"/>
              <a:gd name="connsiteY42" fmla="*/ 215951 h 292292"/>
              <a:gd name="connsiteX43" fmla="*/ 167882 w 265720"/>
              <a:gd name="connsiteY43" fmla="*/ 216121 h 292292"/>
              <a:gd name="connsiteX44" fmla="*/ 158067 w 265720"/>
              <a:gd name="connsiteY44" fmla="*/ 217008 h 292292"/>
              <a:gd name="connsiteX45" fmla="*/ 153374 w 265720"/>
              <a:gd name="connsiteY45" fmla="*/ 217269 h 292292"/>
              <a:gd name="connsiteX46" fmla="*/ 145780 w 265720"/>
              <a:gd name="connsiteY46" fmla="*/ 217673 h 292292"/>
              <a:gd name="connsiteX47" fmla="*/ 132860 w 265720"/>
              <a:gd name="connsiteY47" fmla="*/ 217890 h 292292"/>
              <a:gd name="connsiteX48" fmla="*/ 119936 w 265720"/>
              <a:gd name="connsiteY48" fmla="*/ 217657 h 292292"/>
              <a:gd name="connsiteX49" fmla="*/ 112341 w 265720"/>
              <a:gd name="connsiteY49" fmla="*/ 217253 h 292292"/>
              <a:gd name="connsiteX50" fmla="*/ 107649 w 265720"/>
              <a:gd name="connsiteY50" fmla="*/ 216992 h 292292"/>
              <a:gd name="connsiteX51" fmla="*/ 97833 w 265720"/>
              <a:gd name="connsiteY51" fmla="*/ 216105 h 292292"/>
              <a:gd name="connsiteX52" fmla="*/ 95994 w 265720"/>
              <a:gd name="connsiteY52" fmla="*/ 215935 h 292292"/>
              <a:gd name="connsiteX53" fmla="*/ 85227 w 265720"/>
              <a:gd name="connsiteY53" fmla="*/ 214558 h 292292"/>
              <a:gd name="connsiteX54" fmla="*/ 84956 w 265720"/>
              <a:gd name="connsiteY54" fmla="*/ 214521 h 292292"/>
              <a:gd name="connsiteX55" fmla="*/ 39460 w 265720"/>
              <a:gd name="connsiteY55" fmla="*/ 202989 h 292292"/>
              <a:gd name="connsiteX56" fmla="*/ 39268 w 265720"/>
              <a:gd name="connsiteY56" fmla="*/ 202914 h 292292"/>
              <a:gd name="connsiteX57" fmla="*/ 32965 w 265720"/>
              <a:gd name="connsiteY57" fmla="*/ 200156 h 292292"/>
              <a:gd name="connsiteX58" fmla="*/ 32264 w 265720"/>
              <a:gd name="connsiteY58" fmla="*/ 199832 h 292292"/>
              <a:gd name="connsiteX59" fmla="*/ 27242 w 265720"/>
              <a:gd name="connsiteY59" fmla="*/ 197191 h 292292"/>
              <a:gd name="connsiteX60" fmla="*/ 26115 w 265720"/>
              <a:gd name="connsiteY60" fmla="*/ 196553 h 292292"/>
              <a:gd name="connsiteX61" fmla="*/ 22283 w 265720"/>
              <a:gd name="connsiteY61" fmla="*/ 194093 h 292292"/>
              <a:gd name="connsiteX62" fmla="*/ 20918 w 265720"/>
              <a:gd name="connsiteY62" fmla="*/ 193136 h 292292"/>
              <a:gd name="connsiteX63" fmla="*/ 18122 w 265720"/>
              <a:gd name="connsiteY63" fmla="*/ 190872 h 292292"/>
              <a:gd name="connsiteX64" fmla="*/ 16740 w 265720"/>
              <a:gd name="connsiteY64" fmla="*/ 189618 h 292292"/>
              <a:gd name="connsiteX65" fmla="*/ 14811 w 265720"/>
              <a:gd name="connsiteY65" fmla="*/ 187535 h 292292"/>
              <a:gd name="connsiteX66" fmla="*/ 13647 w 265720"/>
              <a:gd name="connsiteY66" fmla="*/ 186062 h 292292"/>
              <a:gd name="connsiteX67" fmla="*/ 12420 w 265720"/>
              <a:gd name="connsiteY67" fmla="*/ 184101 h 292292"/>
              <a:gd name="connsiteX68" fmla="*/ 11660 w 265720"/>
              <a:gd name="connsiteY68" fmla="*/ 182523 h 292292"/>
              <a:gd name="connsiteX69" fmla="*/ 11043 w 265720"/>
              <a:gd name="connsiteY69" fmla="*/ 180594 h 292292"/>
              <a:gd name="connsiteX70" fmla="*/ 10629 w 265720"/>
              <a:gd name="connsiteY70" fmla="*/ 178032 h 292292"/>
              <a:gd name="connsiteX71" fmla="*/ 10794 w 265720"/>
              <a:gd name="connsiteY71" fmla="*/ 176236 h 292292"/>
              <a:gd name="connsiteX72" fmla="*/ 10629 w 265720"/>
              <a:gd name="connsiteY72" fmla="*/ 173871 h 292292"/>
              <a:gd name="connsiteX73" fmla="*/ 10629 w 265720"/>
              <a:gd name="connsiteY73" fmla="*/ 134417 h 292292"/>
              <a:gd name="connsiteX74" fmla="*/ 11118 w 265720"/>
              <a:gd name="connsiteY74" fmla="*/ 134826 h 292292"/>
              <a:gd name="connsiteX75" fmla="*/ 14785 w 265720"/>
              <a:gd name="connsiteY75" fmla="*/ 137840 h 292292"/>
              <a:gd name="connsiteX76" fmla="*/ 132860 w 265720"/>
              <a:gd name="connsiteY76" fmla="*/ 164746 h 292292"/>
              <a:gd name="connsiteX77" fmla="*/ 250676 w 265720"/>
              <a:gd name="connsiteY77" fmla="*/ 138026 h 292292"/>
              <a:gd name="connsiteX78" fmla="*/ 255087 w 265720"/>
              <a:gd name="connsiteY78" fmla="*/ 134422 h 292292"/>
              <a:gd name="connsiteX79" fmla="*/ 255092 w 265720"/>
              <a:gd name="connsiteY79" fmla="*/ 134417 h 292292"/>
              <a:gd name="connsiteX80" fmla="*/ 255092 w 265720"/>
              <a:gd name="connsiteY80" fmla="*/ 173871 h 292292"/>
              <a:gd name="connsiteX81" fmla="*/ 254927 w 265720"/>
              <a:gd name="connsiteY81" fmla="*/ 176236 h 292292"/>
              <a:gd name="connsiteX82" fmla="*/ 255092 w 265720"/>
              <a:gd name="connsiteY82" fmla="*/ 178032 h 292292"/>
              <a:gd name="connsiteX83" fmla="*/ 254672 w 265720"/>
              <a:gd name="connsiteY83" fmla="*/ 180610 h 292292"/>
              <a:gd name="connsiteX84" fmla="*/ 255092 w 265720"/>
              <a:gd name="connsiteY84" fmla="*/ 70644 h 292292"/>
              <a:gd name="connsiteX85" fmla="*/ 255092 w 265720"/>
              <a:gd name="connsiteY85" fmla="*/ 110098 h 292292"/>
              <a:gd name="connsiteX86" fmla="*/ 254927 w 265720"/>
              <a:gd name="connsiteY86" fmla="*/ 112463 h 292292"/>
              <a:gd name="connsiteX87" fmla="*/ 255092 w 265720"/>
              <a:gd name="connsiteY87" fmla="*/ 114260 h 292292"/>
              <a:gd name="connsiteX88" fmla="*/ 254672 w 265720"/>
              <a:gd name="connsiteY88" fmla="*/ 116837 h 292292"/>
              <a:gd name="connsiteX89" fmla="*/ 254056 w 265720"/>
              <a:gd name="connsiteY89" fmla="*/ 118766 h 292292"/>
              <a:gd name="connsiteX90" fmla="*/ 253296 w 265720"/>
              <a:gd name="connsiteY90" fmla="*/ 120345 h 292292"/>
              <a:gd name="connsiteX91" fmla="*/ 252068 w 265720"/>
              <a:gd name="connsiteY91" fmla="*/ 122306 h 292292"/>
              <a:gd name="connsiteX92" fmla="*/ 250904 w 265720"/>
              <a:gd name="connsiteY92" fmla="*/ 123778 h 292292"/>
              <a:gd name="connsiteX93" fmla="*/ 248975 w 265720"/>
              <a:gd name="connsiteY93" fmla="*/ 125861 h 292292"/>
              <a:gd name="connsiteX94" fmla="*/ 247593 w 265720"/>
              <a:gd name="connsiteY94" fmla="*/ 127115 h 292292"/>
              <a:gd name="connsiteX95" fmla="*/ 244798 w 265720"/>
              <a:gd name="connsiteY95" fmla="*/ 129379 h 292292"/>
              <a:gd name="connsiteX96" fmla="*/ 243432 w 265720"/>
              <a:gd name="connsiteY96" fmla="*/ 130336 h 292292"/>
              <a:gd name="connsiteX97" fmla="*/ 239601 w 265720"/>
              <a:gd name="connsiteY97" fmla="*/ 132796 h 292292"/>
              <a:gd name="connsiteX98" fmla="*/ 238474 w 265720"/>
              <a:gd name="connsiteY98" fmla="*/ 133434 h 292292"/>
              <a:gd name="connsiteX99" fmla="*/ 233452 w 265720"/>
              <a:gd name="connsiteY99" fmla="*/ 136075 h 292292"/>
              <a:gd name="connsiteX100" fmla="*/ 232750 w 265720"/>
              <a:gd name="connsiteY100" fmla="*/ 136399 h 292292"/>
              <a:gd name="connsiteX101" fmla="*/ 226447 w 265720"/>
              <a:gd name="connsiteY101" fmla="*/ 139158 h 292292"/>
              <a:gd name="connsiteX102" fmla="*/ 226256 w 265720"/>
              <a:gd name="connsiteY102" fmla="*/ 139232 h 292292"/>
              <a:gd name="connsiteX103" fmla="*/ 180759 w 265720"/>
              <a:gd name="connsiteY103" fmla="*/ 150764 h 292292"/>
              <a:gd name="connsiteX104" fmla="*/ 180488 w 265720"/>
              <a:gd name="connsiteY104" fmla="*/ 150801 h 292292"/>
              <a:gd name="connsiteX105" fmla="*/ 169721 w 265720"/>
              <a:gd name="connsiteY105" fmla="*/ 152178 h 292292"/>
              <a:gd name="connsiteX106" fmla="*/ 167882 w 265720"/>
              <a:gd name="connsiteY106" fmla="*/ 152348 h 292292"/>
              <a:gd name="connsiteX107" fmla="*/ 158067 w 265720"/>
              <a:gd name="connsiteY107" fmla="*/ 153235 h 292292"/>
              <a:gd name="connsiteX108" fmla="*/ 153374 w 265720"/>
              <a:gd name="connsiteY108" fmla="*/ 153496 h 292292"/>
              <a:gd name="connsiteX109" fmla="*/ 145780 w 265720"/>
              <a:gd name="connsiteY109" fmla="*/ 153900 h 292292"/>
              <a:gd name="connsiteX110" fmla="*/ 132860 w 265720"/>
              <a:gd name="connsiteY110" fmla="*/ 154118 h 292292"/>
              <a:gd name="connsiteX111" fmla="*/ 119936 w 265720"/>
              <a:gd name="connsiteY111" fmla="*/ 153884 h 292292"/>
              <a:gd name="connsiteX112" fmla="*/ 112341 w 265720"/>
              <a:gd name="connsiteY112" fmla="*/ 153480 h 292292"/>
              <a:gd name="connsiteX113" fmla="*/ 107649 w 265720"/>
              <a:gd name="connsiteY113" fmla="*/ 153219 h 292292"/>
              <a:gd name="connsiteX114" fmla="*/ 97833 w 265720"/>
              <a:gd name="connsiteY114" fmla="*/ 152332 h 292292"/>
              <a:gd name="connsiteX115" fmla="*/ 95994 w 265720"/>
              <a:gd name="connsiteY115" fmla="*/ 152162 h 292292"/>
              <a:gd name="connsiteX116" fmla="*/ 85227 w 265720"/>
              <a:gd name="connsiteY116" fmla="*/ 150785 h 292292"/>
              <a:gd name="connsiteX117" fmla="*/ 84956 w 265720"/>
              <a:gd name="connsiteY117" fmla="*/ 150748 h 292292"/>
              <a:gd name="connsiteX118" fmla="*/ 39460 w 265720"/>
              <a:gd name="connsiteY118" fmla="*/ 139216 h 292292"/>
              <a:gd name="connsiteX119" fmla="*/ 39268 w 265720"/>
              <a:gd name="connsiteY119" fmla="*/ 139142 h 292292"/>
              <a:gd name="connsiteX120" fmla="*/ 32965 w 265720"/>
              <a:gd name="connsiteY120" fmla="*/ 136383 h 292292"/>
              <a:gd name="connsiteX121" fmla="*/ 32264 w 265720"/>
              <a:gd name="connsiteY121" fmla="*/ 136059 h 292292"/>
              <a:gd name="connsiteX122" fmla="*/ 27242 w 265720"/>
              <a:gd name="connsiteY122" fmla="*/ 133418 h 292292"/>
              <a:gd name="connsiteX123" fmla="*/ 26115 w 265720"/>
              <a:gd name="connsiteY123" fmla="*/ 132780 h 292292"/>
              <a:gd name="connsiteX124" fmla="*/ 22283 w 265720"/>
              <a:gd name="connsiteY124" fmla="*/ 130320 h 292292"/>
              <a:gd name="connsiteX125" fmla="*/ 20918 w 265720"/>
              <a:gd name="connsiteY125" fmla="*/ 129363 h 292292"/>
              <a:gd name="connsiteX126" fmla="*/ 18122 w 265720"/>
              <a:gd name="connsiteY126" fmla="*/ 127099 h 292292"/>
              <a:gd name="connsiteX127" fmla="*/ 16740 w 265720"/>
              <a:gd name="connsiteY127" fmla="*/ 125845 h 292292"/>
              <a:gd name="connsiteX128" fmla="*/ 14811 w 265720"/>
              <a:gd name="connsiteY128" fmla="*/ 123762 h 292292"/>
              <a:gd name="connsiteX129" fmla="*/ 13647 w 265720"/>
              <a:gd name="connsiteY129" fmla="*/ 122290 h 292292"/>
              <a:gd name="connsiteX130" fmla="*/ 12420 w 265720"/>
              <a:gd name="connsiteY130" fmla="*/ 120329 h 292292"/>
              <a:gd name="connsiteX131" fmla="*/ 11660 w 265720"/>
              <a:gd name="connsiteY131" fmla="*/ 118750 h 292292"/>
              <a:gd name="connsiteX132" fmla="*/ 11043 w 265720"/>
              <a:gd name="connsiteY132" fmla="*/ 116821 h 292292"/>
              <a:gd name="connsiteX133" fmla="*/ 10629 w 265720"/>
              <a:gd name="connsiteY133" fmla="*/ 114260 h 292292"/>
              <a:gd name="connsiteX134" fmla="*/ 10794 w 265720"/>
              <a:gd name="connsiteY134" fmla="*/ 112463 h 292292"/>
              <a:gd name="connsiteX135" fmla="*/ 10629 w 265720"/>
              <a:gd name="connsiteY135" fmla="*/ 110098 h 292292"/>
              <a:gd name="connsiteX136" fmla="*/ 10629 w 265720"/>
              <a:gd name="connsiteY136" fmla="*/ 70644 h 292292"/>
              <a:gd name="connsiteX137" fmla="*/ 12686 w 265720"/>
              <a:gd name="connsiteY137" fmla="*/ 72366 h 292292"/>
              <a:gd name="connsiteX138" fmla="*/ 13828 w 265720"/>
              <a:gd name="connsiteY138" fmla="*/ 73323 h 292292"/>
              <a:gd name="connsiteX139" fmla="*/ 19010 w 265720"/>
              <a:gd name="connsiteY139" fmla="*/ 77022 h 292292"/>
              <a:gd name="connsiteX140" fmla="*/ 20237 w 265720"/>
              <a:gd name="connsiteY140" fmla="*/ 77766 h 292292"/>
              <a:gd name="connsiteX141" fmla="*/ 25190 w 265720"/>
              <a:gd name="connsiteY141" fmla="*/ 80625 h 292292"/>
              <a:gd name="connsiteX142" fmla="*/ 27141 w 265720"/>
              <a:gd name="connsiteY142" fmla="*/ 81650 h 292292"/>
              <a:gd name="connsiteX143" fmla="*/ 33258 w 265720"/>
              <a:gd name="connsiteY143" fmla="*/ 84531 h 292292"/>
              <a:gd name="connsiteX144" fmla="*/ 34283 w 265720"/>
              <a:gd name="connsiteY144" fmla="*/ 84993 h 292292"/>
              <a:gd name="connsiteX145" fmla="*/ 42175 w 265720"/>
              <a:gd name="connsiteY145" fmla="*/ 88038 h 292292"/>
              <a:gd name="connsiteX146" fmla="*/ 44514 w 265720"/>
              <a:gd name="connsiteY146" fmla="*/ 88830 h 292292"/>
              <a:gd name="connsiteX147" fmla="*/ 51311 w 265720"/>
              <a:gd name="connsiteY147" fmla="*/ 90961 h 292292"/>
              <a:gd name="connsiteX148" fmla="*/ 53851 w 265720"/>
              <a:gd name="connsiteY148" fmla="*/ 91695 h 292292"/>
              <a:gd name="connsiteX149" fmla="*/ 63539 w 265720"/>
              <a:gd name="connsiteY149" fmla="*/ 94129 h 292292"/>
              <a:gd name="connsiteX150" fmla="*/ 64969 w 265720"/>
              <a:gd name="connsiteY150" fmla="*/ 94421 h 292292"/>
              <a:gd name="connsiteX151" fmla="*/ 74189 w 265720"/>
              <a:gd name="connsiteY151" fmla="*/ 96233 h 292292"/>
              <a:gd name="connsiteX152" fmla="*/ 77447 w 265720"/>
              <a:gd name="connsiteY152" fmla="*/ 96786 h 292292"/>
              <a:gd name="connsiteX153" fmla="*/ 86747 w 265720"/>
              <a:gd name="connsiteY153" fmla="*/ 98146 h 292292"/>
              <a:gd name="connsiteX154" fmla="*/ 89176 w 265720"/>
              <a:gd name="connsiteY154" fmla="*/ 98476 h 292292"/>
              <a:gd name="connsiteX155" fmla="*/ 101426 w 265720"/>
              <a:gd name="connsiteY155" fmla="*/ 99714 h 292292"/>
              <a:gd name="connsiteX156" fmla="*/ 104593 w 265720"/>
              <a:gd name="connsiteY156" fmla="*/ 99937 h 292292"/>
              <a:gd name="connsiteX157" fmla="*/ 114914 w 265720"/>
              <a:gd name="connsiteY157" fmla="*/ 100543 h 292292"/>
              <a:gd name="connsiteX158" fmla="*/ 118777 w 265720"/>
              <a:gd name="connsiteY158" fmla="*/ 100708 h 292292"/>
              <a:gd name="connsiteX159" fmla="*/ 132860 w 265720"/>
              <a:gd name="connsiteY159" fmla="*/ 100974 h 292292"/>
              <a:gd name="connsiteX160" fmla="*/ 146944 w 265720"/>
              <a:gd name="connsiteY160" fmla="*/ 100708 h 292292"/>
              <a:gd name="connsiteX161" fmla="*/ 150807 w 265720"/>
              <a:gd name="connsiteY161" fmla="*/ 100543 h 292292"/>
              <a:gd name="connsiteX162" fmla="*/ 161128 w 265720"/>
              <a:gd name="connsiteY162" fmla="*/ 99937 h 292292"/>
              <a:gd name="connsiteX163" fmla="*/ 164295 w 265720"/>
              <a:gd name="connsiteY163" fmla="*/ 99714 h 292292"/>
              <a:gd name="connsiteX164" fmla="*/ 176545 w 265720"/>
              <a:gd name="connsiteY164" fmla="*/ 98476 h 292292"/>
              <a:gd name="connsiteX165" fmla="*/ 178974 w 265720"/>
              <a:gd name="connsiteY165" fmla="*/ 98146 h 292292"/>
              <a:gd name="connsiteX166" fmla="*/ 188274 w 265720"/>
              <a:gd name="connsiteY166" fmla="*/ 96786 h 292292"/>
              <a:gd name="connsiteX167" fmla="*/ 191532 w 265720"/>
              <a:gd name="connsiteY167" fmla="*/ 96233 h 292292"/>
              <a:gd name="connsiteX168" fmla="*/ 200752 w 265720"/>
              <a:gd name="connsiteY168" fmla="*/ 94421 h 292292"/>
              <a:gd name="connsiteX169" fmla="*/ 202182 w 265720"/>
              <a:gd name="connsiteY169" fmla="*/ 94129 h 292292"/>
              <a:gd name="connsiteX170" fmla="*/ 211870 w 265720"/>
              <a:gd name="connsiteY170" fmla="*/ 91695 h 292292"/>
              <a:gd name="connsiteX171" fmla="*/ 214410 w 265720"/>
              <a:gd name="connsiteY171" fmla="*/ 90961 h 292292"/>
              <a:gd name="connsiteX172" fmla="*/ 221207 w 265720"/>
              <a:gd name="connsiteY172" fmla="*/ 88830 h 292292"/>
              <a:gd name="connsiteX173" fmla="*/ 223546 w 265720"/>
              <a:gd name="connsiteY173" fmla="*/ 88038 h 292292"/>
              <a:gd name="connsiteX174" fmla="*/ 231438 w 265720"/>
              <a:gd name="connsiteY174" fmla="*/ 84993 h 292292"/>
              <a:gd name="connsiteX175" fmla="*/ 232463 w 265720"/>
              <a:gd name="connsiteY175" fmla="*/ 84531 h 292292"/>
              <a:gd name="connsiteX176" fmla="*/ 238580 w 265720"/>
              <a:gd name="connsiteY176" fmla="*/ 81650 h 292292"/>
              <a:gd name="connsiteX177" fmla="*/ 240531 w 265720"/>
              <a:gd name="connsiteY177" fmla="*/ 80625 h 292292"/>
              <a:gd name="connsiteX178" fmla="*/ 245484 w 265720"/>
              <a:gd name="connsiteY178" fmla="*/ 77766 h 292292"/>
              <a:gd name="connsiteX179" fmla="*/ 246711 w 265720"/>
              <a:gd name="connsiteY179" fmla="*/ 77022 h 292292"/>
              <a:gd name="connsiteX180" fmla="*/ 251893 w 265720"/>
              <a:gd name="connsiteY180" fmla="*/ 73323 h 292292"/>
              <a:gd name="connsiteX181" fmla="*/ 253035 w 265720"/>
              <a:gd name="connsiteY181" fmla="*/ 72366 h 292292"/>
              <a:gd name="connsiteX182" fmla="*/ 255092 w 265720"/>
              <a:gd name="connsiteY182" fmla="*/ 70644 h 292292"/>
              <a:gd name="connsiteX183" fmla="*/ 132860 w 265720"/>
              <a:gd name="connsiteY183" fmla="*/ 10629 h 292292"/>
              <a:gd name="connsiteX184" fmla="*/ 255092 w 265720"/>
              <a:gd name="connsiteY184" fmla="*/ 50487 h 292292"/>
              <a:gd name="connsiteX185" fmla="*/ 132860 w 265720"/>
              <a:gd name="connsiteY185" fmla="*/ 90345 h 292292"/>
              <a:gd name="connsiteX186" fmla="*/ 10629 w 265720"/>
              <a:gd name="connsiteY186" fmla="*/ 50487 h 292292"/>
              <a:gd name="connsiteX187" fmla="*/ 132860 w 265720"/>
              <a:gd name="connsiteY187" fmla="*/ 10629 h 292292"/>
              <a:gd name="connsiteX188" fmla="*/ 255092 w 265720"/>
              <a:gd name="connsiteY188" fmla="*/ 242884 h 292292"/>
              <a:gd name="connsiteX189" fmla="*/ 254922 w 265720"/>
              <a:gd name="connsiteY189" fmla="*/ 243601 h 292292"/>
              <a:gd name="connsiteX190" fmla="*/ 132860 w 265720"/>
              <a:gd name="connsiteY190" fmla="*/ 281663 h 292292"/>
              <a:gd name="connsiteX191" fmla="*/ 10799 w 265720"/>
              <a:gd name="connsiteY191" fmla="*/ 243601 h 292292"/>
              <a:gd name="connsiteX192" fmla="*/ 10629 w 265720"/>
              <a:gd name="connsiteY192" fmla="*/ 242905 h 292292"/>
              <a:gd name="connsiteX193" fmla="*/ 10629 w 265720"/>
              <a:gd name="connsiteY193" fmla="*/ 198190 h 292292"/>
              <a:gd name="connsiteX194" fmla="*/ 11118 w 265720"/>
              <a:gd name="connsiteY194" fmla="*/ 198599 h 292292"/>
              <a:gd name="connsiteX195" fmla="*/ 14785 w 265720"/>
              <a:gd name="connsiteY195" fmla="*/ 201612 h 292292"/>
              <a:gd name="connsiteX196" fmla="*/ 132860 w 265720"/>
              <a:gd name="connsiteY196" fmla="*/ 228519 h 292292"/>
              <a:gd name="connsiteX197" fmla="*/ 250676 w 265720"/>
              <a:gd name="connsiteY197" fmla="*/ 201798 h 292292"/>
              <a:gd name="connsiteX198" fmla="*/ 255087 w 265720"/>
              <a:gd name="connsiteY198" fmla="*/ 198195 h 292292"/>
              <a:gd name="connsiteX199" fmla="*/ 255092 w 265720"/>
              <a:gd name="connsiteY199" fmla="*/ 198190 h 292292"/>
              <a:gd name="connsiteX200" fmla="*/ 255092 w 265720"/>
              <a:gd name="connsiteY200" fmla="*/ 242884 h 29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65720" h="292292">
                <a:moveTo>
                  <a:pt x="264945" y="45226"/>
                </a:moveTo>
                <a:cubicBezTo>
                  <a:pt x="258791" y="22427"/>
                  <a:pt x="212986" y="0"/>
                  <a:pt x="132860" y="0"/>
                </a:cubicBezTo>
                <a:cubicBezTo>
                  <a:pt x="52735" y="0"/>
                  <a:pt x="6925" y="22427"/>
                  <a:pt x="776" y="45226"/>
                </a:cubicBezTo>
                <a:cubicBezTo>
                  <a:pt x="329" y="46007"/>
                  <a:pt x="0" y="46862"/>
                  <a:pt x="0" y="47830"/>
                </a:cubicBezTo>
                <a:lnTo>
                  <a:pt x="0" y="50487"/>
                </a:lnTo>
                <a:lnTo>
                  <a:pt x="0" y="111602"/>
                </a:lnTo>
                <a:lnTo>
                  <a:pt x="0" y="114260"/>
                </a:lnTo>
                <a:lnTo>
                  <a:pt x="0" y="116917"/>
                </a:lnTo>
                <a:lnTo>
                  <a:pt x="0" y="175375"/>
                </a:lnTo>
                <a:lnTo>
                  <a:pt x="0" y="178032"/>
                </a:lnTo>
                <a:lnTo>
                  <a:pt x="0" y="180690"/>
                </a:lnTo>
                <a:lnTo>
                  <a:pt x="0" y="244462"/>
                </a:lnTo>
                <a:cubicBezTo>
                  <a:pt x="0" y="245323"/>
                  <a:pt x="229" y="246136"/>
                  <a:pt x="622" y="246859"/>
                </a:cubicBezTo>
                <a:cubicBezTo>
                  <a:pt x="6898" y="272873"/>
                  <a:pt x="63050" y="292292"/>
                  <a:pt x="132860" y="292292"/>
                </a:cubicBezTo>
                <a:cubicBezTo>
                  <a:pt x="202511" y="292292"/>
                  <a:pt x="258573" y="272953"/>
                  <a:pt x="265057" y="247035"/>
                </a:cubicBezTo>
                <a:cubicBezTo>
                  <a:pt x="265482" y="246275"/>
                  <a:pt x="265721" y="245398"/>
                  <a:pt x="265721" y="244462"/>
                </a:cubicBezTo>
                <a:lnTo>
                  <a:pt x="265721" y="180690"/>
                </a:lnTo>
                <a:lnTo>
                  <a:pt x="265721" y="178032"/>
                </a:lnTo>
                <a:lnTo>
                  <a:pt x="265721" y="175375"/>
                </a:lnTo>
                <a:lnTo>
                  <a:pt x="265721" y="116917"/>
                </a:lnTo>
                <a:lnTo>
                  <a:pt x="265721" y="114260"/>
                </a:lnTo>
                <a:lnTo>
                  <a:pt x="265721" y="111602"/>
                </a:lnTo>
                <a:lnTo>
                  <a:pt x="265721" y="50487"/>
                </a:lnTo>
                <a:lnTo>
                  <a:pt x="265721" y="47830"/>
                </a:lnTo>
                <a:cubicBezTo>
                  <a:pt x="265721" y="46862"/>
                  <a:pt x="265391" y="46007"/>
                  <a:pt x="264945" y="45226"/>
                </a:cubicBezTo>
                <a:close/>
                <a:moveTo>
                  <a:pt x="254672" y="180610"/>
                </a:moveTo>
                <a:cubicBezTo>
                  <a:pt x="254523" y="181253"/>
                  <a:pt x="254316" y="181891"/>
                  <a:pt x="254056" y="182539"/>
                </a:cubicBezTo>
                <a:cubicBezTo>
                  <a:pt x="253843" y="183065"/>
                  <a:pt x="253583" y="183591"/>
                  <a:pt x="253296" y="184117"/>
                </a:cubicBezTo>
                <a:cubicBezTo>
                  <a:pt x="252940" y="184771"/>
                  <a:pt x="252541" y="185425"/>
                  <a:pt x="252068" y="186078"/>
                </a:cubicBezTo>
                <a:cubicBezTo>
                  <a:pt x="251717" y="186573"/>
                  <a:pt x="251319" y="187062"/>
                  <a:pt x="250904" y="187551"/>
                </a:cubicBezTo>
                <a:cubicBezTo>
                  <a:pt x="250314" y="188247"/>
                  <a:pt x="249687" y="188943"/>
                  <a:pt x="248975" y="189634"/>
                </a:cubicBezTo>
                <a:cubicBezTo>
                  <a:pt x="248545" y="190054"/>
                  <a:pt x="248072" y="190468"/>
                  <a:pt x="247593" y="190888"/>
                </a:cubicBezTo>
                <a:cubicBezTo>
                  <a:pt x="246722" y="191648"/>
                  <a:pt x="245813" y="192403"/>
                  <a:pt x="244798" y="193152"/>
                </a:cubicBezTo>
                <a:cubicBezTo>
                  <a:pt x="244362" y="193476"/>
                  <a:pt x="243895" y="193790"/>
                  <a:pt x="243432" y="194108"/>
                </a:cubicBezTo>
                <a:cubicBezTo>
                  <a:pt x="242231" y="194938"/>
                  <a:pt x="240977" y="195761"/>
                  <a:pt x="239601" y="196569"/>
                </a:cubicBezTo>
                <a:cubicBezTo>
                  <a:pt x="239239" y="196787"/>
                  <a:pt x="238851" y="196994"/>
                  <a:pt x="238474" y="197207"/>
                </a:cubicBezTo>
                <a:cubicBezTo>
                  <a:pt x="236890" y="198100"/>
                  <a:pt x="235237" y="198987"/>
                  <a:pt x="233452" y="199848"/>
                </a:cubicBezTo>
                <a:cubicBezTo>
                  <a:pt x="233223" y="199960"/>
                  <a:pt x="232984" y="200066"/>
                  <a:pt x="232750" y="200172"/>
                </a:cubicBezTo>
                <a:cubicBezTo>
                  <a:pt x="230757" y="201113"/>
                  <a:pt x="228674" y="202038"/>
                  <a:pt x="226447" y="202930"/>
                </a:cubicBezTo>
                <a:cubicBezTo>
                  <a:pt x="226384" y="202957"/>
                  <a:pt x="226320" y="202978"/>
                  <a:pt x="226256" y="203005"/>
                </a:cubicBezTo>
                <a:cubicBezTo>
                  <a:pt x="214187" y="207825"/>
                  <a:pt x="198749" y="211880"/>
                  <a:pt x="180759" y="214537"/>
                </a:cubicBezTo>
                <a:cubicBezTo>
                  <a:pt x="180669" y="214548"/>
                  <a:pt x="180579" y="214558"/>
                  <a:pt x="180488" y="214574"/>
                </a:cubicBezTo>
                <a:cubicBezTo>
                  <a:pt x="176991" y="215090"/>
                  <a:pt x="173404" y="215547"/>
                  <a:pt x="169721" y="215951"/>
                </a:cubicBezTo>
                <a:cubicBezTo>
                  <a:pt x="169121" y="216014"/>
                  <a:pt x="168488" y="216057"/>
                  <a:pt x="167882" y="216121"/>
                </a:cubicBezTo>
                <a:cubicBezTo>
                  <a:pt x="164667" y="216456"/>
                  <a:pt x="161415" y="216764"/>
                  <a:pt x="158067" y="217008"/>
                </a:cubicBezTo>
                <a:cubicBezTo>
                  <a:pt x="156536" y="217120"/>
                  <a:pt x="154931" y="217173"/>
                  <a:pt x="153374" y="217269"/>
                </a:cubicBezTo>
                <a:cubicBezTo>
                  <a:pt x="150855" y="217417"/>
                  <a:pt x="148363" y="217582"/>
                  <a:pt x="145780" y="217673"/>
                </a:cubicBezTo>
                <a:cubicBezTo>
                  <a:pt x="141560" y="217805"/>
                  <a:pt x="137255" y="217890"/>
                  <a:pt x="132860" y="217890"/>
                </a:cubicBezTo>
                <a:cubicBezTo>
                  <a:pt x="128465" y="217890"/>
                  <a:pt x="124161" y="217805"/>
                  <a:pt x="119936" y="217657"/>
                </a:cubicBezTo>
                <a:cubicBezTo>
                  <a:pt x="117353" y="217566"/>
                  <a:pt x="114861" y="217396"/>
                  <a:pt x="112341" y="217253"/>
                </a:cubicBezTo>
                <a:cubicBezTo>
                  <a:pt x="110784" y="217162"/>
                  <a:pt x="109179" y="217104"/>
                  <a:pt x="107649" y="216992"/>
                </a:cubicBezTo>
                <a:cubicBezTo>
                  <a:pt x="104301" y="216748"/>
                  <a:pt x="101048" y="216440"/>
                  <a:pt x="97833" y="216105"/>
                </a:cubicBezTo>
                <a:cubicBezTo>
                  <a:pt x="97227" y="216041"/>
                  <a:pt x="96595" y="215998"/>
                  <a:pt x="95994" y="215935"/>
                </a:cubicBezTo>
                <a:cubicBezTo>
                  <a:pt x="92311" y="215531"/>
                  <a:pt x="88724" y="215068"/>
                  <a:pt x="85227" y="214558"/>
                </a:cubicBezTo>
                <a:cubicBezTo>
                  <a:pt x="85137" y="214548"/>
                  <a:pt x="85047" y="214537"/>
                  <a:pt x="84956" y="214521"/>
                </a:cubicBezTo>
                <a:cubicBezTo>
                  <a:pt x="66967" y="211864"/>
                  <a:pt x="51529" y="207809"/>
                  <a:pt x="39460" y="202989"/>
                </a:cubicBezTo>
                <a:cubicBezTo>
                  <a:pt x="39396" y="202968"/>
                  <a:pt x="39332" y="202941"/>
                  <a:pt x="39268" y="202914"/>
                </a:cubicBezTo>
                <a:cubicBezTo>
                  <a:pt x="37041" y="202022"/>
                  <a:pt x="34953" y="201097"/>
                  <a:pt x="32965" y="200156"/>
                </a:cubicBezTo>
                <a:cubicBezTo>
                  <a:pt x="32737" y="200045"/>
                  <a:pt x="32492" y="199938"/>
                  <a:pt x="32264" y="199832"/>
                </a:cubicBezTo>
                <a:cubicBezTo>
                  <a:pt x="30478" y="198971"/>
                  <a:pt x="28825" y="198089"/>
                  <a:pt x="27242" y="197191"/>
                </a:cubicBezTo>
                <a:cubicBezTo>
                  <a:pt x="26870" y="196978"/>
                  <a:pt x="26476" y="196771"/>
                  <a:pt x="26115" y="196553"/>
                </a:cubicBezTo>
                <a:cubicBezTo>
                  <a:pt x="24739" y="195745"/>
                  <a:pt x="23484" y="194922"/>
                  <a:pt x="22283" y="194093"/>
                </a:cubicBezTo>
                <a:cubicBezTo>
                  <a:pt x="21826" y="193774"/>
                  <a:pt x="21353" y="193460"/>
                  <a:pt x="20918" y="193136"/>
                </a:cubicBezTo>
                <a:cubicBezTo>
                  <a:pt x="19902" y="192387"/>
                  <a:pt x="18994" y="191632"/>
                  <a:pt x="18122" y="190872"/>
                </a:cubicBezTo>
                <a:cubicBezTo>
                  <a:pt x="17649" y="190457"/>
                  <a:pt x="17171" y="190043"/>
                  <a:pt x="16740" y="189618"/>
                </a:cubicBezTo>
                <a:cubicBezTo>
                  <a:pt x="16028" y="188927"/>
                  <a:pt x="15401" y="188236"/>
                  <a:pt x="14811" y="187535"/>
                </a:cubicBezTo>
                <a:cubicBezTo>
                  <a:pt x="14397" y="187046"/>
                  <a:pt x="13998" y="186557"/>
                  <a:pt x="13647" y="186062"/>
                </a:cubicBezTo>
                <a:cubicBezTo>
                  <a:pt x="13180" y="185409"/>
                  <a:pt x="12781" y="184755"/>
                  <a:pt x="12420" y="184101"/>
                </a:cubicBezTo>
                <a:cubicBezTo>
                  <a:pt x="12133" y="183575"/>
                  <a:pt x="11878" y="183049"/>
                  <a:pt x="11660" y="182523"/>
                </a:cubicBezTo>
                <a:cubicBezTo>
                  <a:pt x="11399" y="181880"/>
                  <a:pt x="11192" y="181237"/>
                  <a:pt x="11043" y="180594"/>
                </a:cubicBezTo>
                <a:cubicBezTo>
                  <a:pt x="10847" y="179749"/>
                  <a:pt x="10629" y="178888"/>
                  <a:pt x="10629" y="178032"/>
                </a:cubicBezTo>
                <a:cubicBezTo>
                  <a:pt x="10629" y="177432"/>
                  <a:pt x="10698" y="176831"/>
                  <a:pt x="10794" y="176236"/>
                </a:cubicBezTo>
                <a:cubicBezTo>
                  <a:pt x="10926" y="175434"/>
                  <a:pt x="10852" y="174631"/>
                  <a:pt x="10629" y="173871"/>
                </a:cubicBezTo>
                <a:lnTo>
                  <a:pt x="10629" y="134417"/>
                </a:lnTo>
                <a:cubicBezTo>
                  <a:pt x="10778" y="134555"/>
                  <a:pt x="10964" y="134688"/>
                  <a:pt x="11118" y="134826"/>
                </a:cubicBezTo>
                <a:cubicBezTo>
                  <a:pt x="12276" y="135847"/>
                  <a:pt x="13456" y="136862"/>
                  <a:pt x="14785" y="137840"/>
                </a:cubicBezTo>
                <a:cubicBezTo>
                  <a:pt x="34804" y="152980"/>
                  <a:pt x="74838" y="164746"/>
                  <a:pt x="132860" y="164746"/>
                </a:cubicBezTo>
                <a:cubicBezTo>
                  <a:pt x="190639" y="164746"/>
                  <a:pt x="230571" y="153076"/>
                  <a:pt x="250676" y="138026"/>
                </a:cubicBezTo>
                <a:cubicBezTo>
                  <a:pt x="252281" y="136856"/>
                  <a:pt x="253726" y="135650"/>
                  <a:pt x="255087" y="134422"/>
                </a:cubicBezTo>
                <a:lnTo>
                  <a:pt x="255092" y="134417"/>
                </a:lnTo>
                <a:lnTo>
                  <a:pt x="255092" y="173871"/>
                </a:lnTo>
                <a:cubicBezTo>
                  <a:pt x="254869" y="174631"/>
                  <a:pt x="254794" y="175434"/>
                  <a:pt x="254927" y="176236"/>
                </a:cubicBezTo>
                <a:cubicBezTo>
                  <a:pt x="255028" y="176831"/>
                  <a:pt x="255092" y="177432"/>
                  <a:pt x="255092" y="178032"/>
                </a:cubicBezTo>
                <a:cubicBezTo>
                  <a:pt x="255092" y="178888"/>
                  <a:pt x="254874" y="179749"/>
                  <a:pt x="254672" y="180610"/>
                </a:cubicBezTo>
                <a:close/>
                <a:moveTo>
                  <a:pt x="255092" y="70644"/>
                </a:moveTo>
                <a:lnTo>
                  <a:pt x="255092" y="110098"/>
                </a:lnTo>
                <a:cubicBezTo>
                  <a:pt x="254869" y="110858"/>
                  <a:pt x="254794" y="111661"/>
                  <a:pt x="254927" y="112463"/>
                </a:cubicBezTo>
                <a:cubicBezTo>
                  <a:pt x="255028" y="113059"/>
                  <a:pt x="255092" y="113659"/>
                  <a:pt x="255092" y="114260"/>
                </a:cubicBezTo>
                <a:cubicBezTo>
                  <a:pt x="255092" y="115115"/>
                  <a:pt x="254874" y="115976"/>
                  <a:pt x="254672" y="116837"/>
                </a:cubicBezTo>
                <a:cubicBezTo>
                  <a:pt x="254523" y="117480"/>
                  <a:pt x="254316" y="118118"/>
                  <a:pt x="254056" y="118766"/>
                </a:cubicBezTo>
                <a:cubicBezTo>
                  <a:pt x="253843" y="119292"/>
                  <a:pt x="253583" y="119818"/>
                  <a:pt x="253296" y="120345"/>
                </a:cubicBezTo>
                <a:cubicBezTo>
                  <a:pt x="252940" y="120998"/>
                  <a:pt x="252541" y="121652"/>
                  <a:pt x="252068" y="122306"/>
                </a:cubicBezTo>
                <a:cubicBezTo>
                  <a:pt x="251717" y="122800"/>
                  <a:pt x="251319" y="123289"/>
                  <a:pt x="250904" y="123778"/>
                </a:cubicBezTo>
                <a:cubicBezTo>
                  <a:pt x="250314" y="124474"/>
                  <a:pt x="249687" y="125170"/>
                  <a:pt x="248975" y="125861"/>
                </a:cubicBezTo>
                <a:cubicBezTo>
                  <a:pt x="248545" y="126281"/>
                  <a:pt x="248072" y="126695"/>
                  <a:pt x="247593" y="127115"/>
                </a:cubicBezTo>
                <a:cubicBezTo>
                  <a:pt x="246722" y="127875"/>
                  <a:pt x="245813" y="128630"/>
                  <a:pt x="244798" y="129379"/>
                </a:cubicBezTo>
                <a:cubicBezTo>
                  <a:pt x="244362" y="129703"/>
                  <a:pt x="243895" y="130017"/>
                  <a:pt x="243432" y="130336"/>
                </a:cubicBezTo>
                <a:cubicBezTo>
                  <a:pt x="242231" y="131165"/>
                  <a:pt x="240977" y="131988"/>
                  <a:pt x="239601" y="132796"/>
                </a:cubicBezTo>
                <a:cubicBezTo>
                  <a:pt x="239239" y="133014"/>
                  <a:pt x="238851" y="133221"/>
                  <a:pt x="238474" y="133434"/>
                </a:cubicBezTo>
                <a:cubicBezTo>
                  <a:pt x="236890" y="134327"/>
                  <a:pt x="235237" y="135214"/>
                  <a:pt x="233452" y="136075"/>
                </a:cubicBezTo>
                <a:cubicBezTo>
                  <a:pt x="233223" y="136187"/>
                  <a:pt x="232984" y="136293"/>
                  <a:pt x="232750" y="136399"/>
                </a:cubicBezTo>
                <a:cubicBezTo>
                  <a:pt x="230757" y="137340"/>
                  <a:pt x="228674" y="138265"/>
                  <a:pt x="226447" y="139158"/>
                </a:cubicBezTo>
                <a:cubicBezTo>
                  <a:pt x="226384" y="139184"/>
                  <a:pt x="226320" y="139205"/>
                  <a:pt x="226256" y="139232"/>
                </a:cubicBezTo>
                <a:cubicBezTo>
                  <a:pt x="214187" y="144052"/>
                  <a:pt x="198749" y="148107"/>
                  <a:pt x="180759" y="150764"/>
                </a:cubicBezTo>
                <a:cubicBezTo>
                  <a:pt x="180669" y="150775"/>
                  <a:pt x="180579" y="150785"/>
                  <a:pt x="180488" y="150801"/>
                </a:cubicBezTo>
                <a:cubicBezTo>
                  <a:pt x="176991" y="151317"/>
                  <a:pt x="173404" y="151774"/>
                  <a:pt x="169721" y="152178"/>
                </a:cubicBezTo>
                <a:cubicBezTo>
                  <a:pt x="169121" y="152242"/>
                  <a:pt x="168488" y="152284"/>
                  <a:pt x="167882" y="152348"/>
                </a:cubicBezTo>
                <a:cubicBezTo>
                  <a:pt x="164667" y="152683"/>
                  <a:pt x="161415" y="152991"/>
                  <a:pt x="158067" y="153235"/>
                </a:cubicBezTo>
                <a:cubicBezTo>
                  <a:pt x="156536" y="153347"/>
                  <a:pt x="154931" y="153400"/>
                  <a:pt x="153374" y="153496"/>
                </a:cubicBezTo>
                <a:cubicBezTo>
                  <a:pt x="150855" y="153645"/>
                  <a:pt x="148363" y="153809"/>
                  <a:pt x="145780" y="153900"/>
                </a:cubicBezTo>
                <a:cubicBezTo>
                  <a:pt x="141560" y="154033"/>
                  <a:pt x="137255" y="154118"/>
                  <a:pt x="132860" y="154118"/>
                </a:cubicBezTo>
                <a:cubicBezTo>
                  <a:pt x="128465" y="154118"/>
                  <a:pt x="124161" y="154033"/>
                  <a:pt x="119936" y="153884"/>
                </a:cubicBezTo>
                <a:cubicBezTo>
                  <a:pt x="117353" y="153793"/>
                  <a:pt x="114861" y="153623"/>
                  <a:pt x="112341" y="153480"/>
                </a:cubicBezTo>
                <a:cubicBezTo>
                  <a:pt x="110784" y="153390"/>
                  <a:pt x="109179" y="153331"/>
                  <a:pt x="107649" y="153219"/>
                </a:cubicBezTo>
                <a:cubicBezTo>
                  <a:pt x="104301" y="152975"/>
                  <a:pt x="101048" y="152667"/>
                  <a:pt x="97833" y="152332"/>
                </a:cubicBezTo>
                <a:cubicBezTo>
                  <a:pt x="97227" y="152268"/>
                  <a:pt x="96595" y="152226"/>
                  <a:pt x="95994" y="152162"/>
                </a:cubicBezTo>
                <a:cubicBezTo>
                  <a:pt x="92311" y="151758"/>
                  <a:pt x="88724" y="151296"/>
                  <a:pt x="85227" y="150785"/>
                </a:cubicBezTo>
                <a:cubicBezTo>
                  <a:pt x="85137" y="150775"/>
                  <a:pt x="85047" y="150764"/>
                  <a:pt x="84956" y="150748"/>
                </a:cubicBezTo>
                <a:cubicBezTo>
                  <a:pt x="66967" y="148091"/>
                  <a:pt x="51529" y="144036"/>
                  <a:pt x="39460" y="139216"/>
                </a:cubicBezTo>
                <a:cubicBezTo>
                  <a:pt x="39396" y="139195"/>
                  <a:pt x="39332" y="139168"/>
                  <a:pt x="39268" y="139142"/>
                </a:cubicBezTo>
                <a:cubicBezTo>
                  <a:pt x="37041" y="138249"/>
                  <a:pt x="34953" y="137324"/>
                  <a:pt x="32965" y="136383"/>
                </a:cubicBezTo>
                <a:cubicBezTo>
                  <a:pt x="32737" y="136272"/>
                  <a:pt x="32492" y="136166"/>
                  <a:pt x="32264" y="136059"/>
                </a:cubicBezTo>
                <a:cubicBezTo>
                  <a:pt x="30478" y="135198"/>
                  <a:pt x="28825" y="134316"/>
                  <a:pt x="27242" y="133418"/>
                </a:cubicBezTo>
                <a:cubicBezTo>
                  <a:pt x="26870" y="133205"/>
                  <a:pt x="26476" y="132998"/>
                  <a:pt x="26115" y="132780"/>
                </a:cubicBezTo>
                <a:cubicBezTo>
                  <a:pt x="24739" y="131973"/>
                  <a:pt x="23484" y="131149"/>
                  <a:pt x="22283" y="130320"/>
                </a:cubicBezTo>
                <a:cubicBezTo>
                  <a:pt x="21826" y="130001"/>
                  <a:pt x="21353" y="129687"/>
                  <a:pt x="20918" y="129363"/>
                </a:cubicBezTo>
                <a:cubicBezTo>
                  <a:pt x="19902" y="128614"/>
                  <a:pt x="18994" y="127859"/>
                  <a:pt x="18122" y="127099"/>
                </a:cubicBezTo>
                <a:cubicBezTo>
                  <a:pt x="17649" y="126685"/>
                  <a:pt x="17171" y="126270"/>
                  <a:pt x="16740" y="125845"/>
                </a:cubicBezTo>
                <a:cubicBezTo>
                  <a:pt x="16028" y="125154"/>
                  <a:pt x="15401" y="124463"/>
                  <a:pt x="14811" y="123762"/>
                </a:cubicBezTo>
                <a:cubicBezTo>
                  <a:pt x="14397" y="123273"/>
                  <a:pt x="13998" y="122784"/>
                  <a:pt x="13647" y="122290"/>
                </a:cubicBezTo>
                <a:cubicBezTo>
                  <a:pt x="13180" y="121636"/>
                  <a:pt x="12781" y="120982"/>
                  <a:pt x="12420" y="120329"/>
                </a:cubicBezTo>
                <a:cubicBezTo>
                  <a:pt x="12133" y="119803"/>
                  <a:pt x="11878" y="119276"/>
                  <a:pt x="11660" y="118750"/>
                </a:cubicBezTo>
                <a:cubicBezTo>
                  <a:pt x="11399" y="118107"/>
                  <a:pt x="11192" y="117464"/>
                  <a:pt x="11043" y="116821"/>
                </a:cubicBezTo>
                <a:cubicBezTo>
                  <a:pt x="10847" y="115976"/>
                  <a:pt x="10629" y="115115"/>
                  <a:pt x="10629" y="114260"/>
                </a:cubicBezTo>
                <a:cubicBezTo>
                  <a:pt x="10629" y="113659"/>
                  <a:pt x="10698" y="113059"/>
                  <a:pt x="10794" y="112463"/>
                </a:cubicBezTo>
                <a:cubicBezTo>
                  <a:pt x="10926" y="111661"/>
                  <a:pt x="10852" y="110858"/>
                  <a:pt x="10629" y="110098"/>
                </a:cubicBezTo>
                <a:lnTo>
                  <a:pt x="10629" y="70644"/>
                </a:lnTo>
                <a:cubicBezTo>
                  <a:pt x="11267" y="71224"/>
                  <a:pt x="11995" y="71792"/>
                  <a:pt x="12686" y="72366"/>
                </a:cubicBezTo>
                <a:cubicBezTo>
                  <a:pt x="13068" y="72685"/>
                  <a:pt x="13424" y="73004"/>
                  <a:pt x="13828" y="73323"/>
                </a:cubicBezTo>
                <a:cubicBezTo>
                  <a:pt x="15422" y="74577"/>
                  <a:pt x="17144" y="75815"/>
                  <a:pt x="19010" y="77022"/>
                </a:cubicBezTo>
                <a:cubicBezTo>
                  <a:pt x="19398" y="77271"/>
                  <a:pt x="19833" y="77516"/>
                  <a:pt x="20237" y="77766"/>
                </a:cubicBezTo>
                <a:cubicBezTo>
                  <a:pt x="21800" y="78738"/>
                  <a:pt x="23453" y="79689"/>
                  <a:pt x="25190" y="80625"/>
                </a:cubicBezTo>
                <a:cubicBezTo>
                  <a:pt x="25833" y="80970"/>
                  <a:pt x="26476" y="81310"/>
                  <a:pt x="27141" y="81650"/>
                </a:cubicBezTo>
                <a:cubicBezTo>
                  <a:pt x="29080" y="82639"/>
                  <a:pt x="31116" y="83601"/>
                  <a:pt x="33258" y="84531"/>
                </a:cubicBezTo>
                <a:cubicBezTo>
                  <a:pt x="33608" y="84685"/>
                  <a:pt x="33927" y="84844"/>
                  <a:pt x="34283" y="84993"/>
                </a:cubicBezTo>
                <a:cubicBezTo>
                  <a:pt x="36776" y="86051"/>
                  <a:pt x="39422" y="87061"/>
                  <a:pt x="42175" y="88038"/>
                </a:cubicBezTo>
                <a:cubicBezTo>
                  <a:pt x="42935" y="88309"/>
                  <a:pt x="43732" y="88564"/>
                  <a:pt x="44514" y="88830"/>
                </a:cubicBezTo>
                <a:cubicBezTo>
                  <a:pt x="46703" y="89569"/>
                  <a:pt x="48967" y="90276"/>
                  <a:pt x="51311" y="90961"/>
                </a:cubicBezTo>
                <a:cubicBezTo>
                  <a:pt x="52156" y="91206"/>
                  <a:pt x="52985" y="91461"/>
                  <a:pt x="53851" y="91695"/>
                </a:cubicBezTo>
                <a:cubicBezTo>
                  <a:pt x="56960" y="92556"/>
                  <a:pt x="60170" y="93374"/>
                  <a:pt x="63539" y="94129"/>
                </a:cubicBezTo>
                <a:cubicBezTo>
                  <a:pt x="64002" y="94235"/>
                  <a:pt x="64501" y="94320"/>
                  <a:pt x="64969" y="94421"/>
                </a:cubicBezTo>
                <a:cubicBezTo>
                  <a:pt x="67940" y="95069"/>
                  <a:pt x="71022" y="95670"/>
                  <a:pt x="74189" y="96233"/>
                </a:cubicBezTo>
                <a:cubicBezTo>
                  <a:pt x="75263" y="96424"/>
                  <a:pt x="76352" y="96605"/>
                  <a:pt x="77447" y="96786"/>
                </a:cubicBezTo>
                <a:cubicBezTo>
                  <a:pt x="80460" y="97280"/>
                  <a:pt x="83564" y="97732"/>
                  <a:pt x="86747" y="98146"/>
                </a:cubicBezTo>
                <a:cubicBezTo>
                  <a:pt x="87566" y="98253"/>
                  <a:pt x="88347" y="98375"/>
                  <a:pt x="89176" y="98476"/>
                </a:cubicBezTo>
                <a:cubicBezTo>
                  <a:pt x="93130" y="98954"/>
                  <a:pt x="97222" y="99363"/>
                  <a:pt x="101426" y="99714"/>
                </a:cubicBezTo>
                <a:cubicBezTo>
                  <a:pt x="102462" y="99799"/>
                  <a:pt x="103541" y="99863"/>
                  <a:pt x="104593" y="99937"/>
                </a:cubicBezTo>
                <a:cubicBezTo>
                  <a:pt x="107957" y="100182"/>
                  <a:pt x="111396" y="100384"/>
                  <a:pt x="114914" y="100543"/>
                </a:cubicBezTo>
                <a:cubicBezTo>
                  <a:pt x="116194" y="100602"/>
                  <a:pt x="117470" y="100660"/>
                  <a:pt x="118777" y="100708"/>
                </a:cubicBezTo>
                <a:cubicBezTo>
                  <a:pt x="123358" y="100862"/>
                  <a:pt x="128024" y="100974"/>
                  <a:pt x="132860" y="100974"/>
                </a:cubicBezTo>
                <a:cubicBezTo>
                  <a:pt x="137697" y="100974"/>
                  <a:pt x="142363" y="100862"/>
                  <a:pt x="146944" y="100708"/>
                </a:cubicBezTo>
                <a:cubicBezTo>
                  <a:pt x="148246" y="100660"/>
                  <a:pt x="149521" y="100602"/>
                  <a:pt x="150807" y="100543"/>
                </a:cubicBezTo>
                <a:cubicBezTo>
                  <a:pt x="154325" y="100384"/>
                  <a:pt x="157764" y="100182"/>
                  <a:pt x="161128" y="99937"/>
                </a:cubicBezTo>
                <a:cubicBezTo>
                  <a:pt x="162180" y="99858"/>
                  <a:pt x="163254" y="99799"/>
                  <a:pt x="164295" y="99714"/>
                </a:cubicBezTo>
                <a:cubicBezTo>
                  <a:pt x="168499" y="99369"/>
                  <a:pt x="172591" y="98954"/>
                  <a:pt x="176545" y="98476"/>
                </a:cubicBezTo>
                <a:cubicBezTo>
                  <a:pt x="177374" y="98375"/>
                  <a:pt x="178155" y="98253"/>
                  <a:pt x="178974" y="98146"/>
                </a:cubicBezTo>
                <a:cubicBezTo>
                  <a:pt x="182157" y="97732"/>
                  <a:pt x="185255" y="97280"/>
                  <a:pt x="188274" y="96786"/>
                </a:cubicBezTo>
                <a:cubicBezTo>
                  <a:pt x="189369" y="96605"/>
                  <a:pt x="190458" y="96424"/>
                  <a:pt x="191532" y="96233"/>
                </a:cubicBezTo>
                <a:cubicBezTo>
                  <a:pt x="194699" y="95670"/>
                  <a:pt x="197781" y="95069"/>
                  <a:pt x="200752" y="94421"/>
                </a:cubicBezTo>
                <a:cubicBezTo>
                  <a:pt x="201220" y="94320"/>
                  <a:pt x="201719" y="94230"/>
                  <a:pt x="202182" y="94129"/>
                </a:cubicBezTo>
                <a:cubicBezTo>
                  <a:pt x="205551" y="93374"/>
                  <a:pt x="208761" y="92550"/>
                  <a:pt x="211870" y="91695"/>
                </a:cubicBezTo>
                <a:cubicBezTo>
                  <a:pt x="212736" y="91456"/>
                  <a:pt x="213565" y="91206"/>
                  <a:pt x="214410" y="90961"/>
                </a:cubicBezTo>
                <a:cubicBezTo>
                  <a:pt x="216754" y="90276"/>
                  <a:pt x="219018" y="89569"/>
                  <a:pt x="221207" y="88830"/>
                </a:cubicBezTo>
                <a:cubicBezTo>
                  <a:pt x="221989" y="88564"/>
                  <a:pt x="222786" y="88309"/>
                  <a:pt x="223546" y="88038"/>
                </a:cubicBezTo>
                <a:cubicBezTo>
                  <a:pt x="226299" y="87061"/>
                  <a:pt x="228950" y="86051"/>
                  <a:pt x="231438" y="84993"/>
                </a:cubicBezTo>
                <a:cubicBezTo>
                  <a:pt x="231794" y="84844"/>
                  <a:pt x="232113" y="84685"/>
                  <a:pt x="232463" y="84531"/>
                </a:cubicBezTo>
                <a:cubicBezTo>
                  <a:pt x="234605" y="83596"/>
                  <a:pt x="236640" y="82639"/>
                  <a:pt x="238580" y="81650"/>
                </a:cubicBezTo>
                <a:cubicBezTo>
                  <a:pt x="239244" y="81310"/>
                  <a:pt x="239893" y="80970"/>
                  <a:pt x="240531" y="80625"/>
                </a:cubicBezTo>
                <a:cubicBezTo>
                  <a:pt x="242268" y="79695"/>
                  <a:pt x="243921" y="78743"/>
                  <a:pt x="245484" y="77766"/>
                </a:cubicBezTo>
                <a:cubicBezTo>
                  <a:pt x="245888" y="77516"/>
                  <a:pt x="246323" y="77271"/>
                  <a:pt x="246711" y="77022"/>
                </a:cubicBezTo>
                <a:cubicBezTo>
                  <a:pt x="248577" y="75815"/>
                  <a:pt x="250298" y="74582"/>
                  <a:pt x="251893" y="73323"/>
                </a:cubicBezTo>
                <a:cubicBezTo>
                  <a:pt x="252291" y="73004"/>
                  <a:pt x="252647" y="72685"/>
                  <a:pt x="253035" y="72366"/>
                </a:cubicBezTo>
                <a:cubicBezTo>
                  <a:pt x="253726" y="71792"/>
                  <a:pt x="254454" y="71224"/>
                  <a:pt x="255092" y="70644"/>
                </a:cubicBezTo>
                <a:close/>
                <a:moveTo>
                  <a:pt x="132860" y="10629"/>
                </a:moveTo>
                <a:cubicBezTo>
                  <a:pt x="204897" y="10629"/>
                  <a:pt x="255092" y="31631"/>
                  <a:pt x="255092" y="50487"/>
                </a:cubicBezTo>
                <a:cubicBezTo>
                  <a:pt x="255092" y="69342"/>
                  <a:pt x="204897" y="90345"/>
                  <a:pt x="132860" y="90345"/>
                </a:cubicBezTo>
                <a:cubicBezTo>
                  <a:pt x="60824" y="90345"/>
                  <a:pt x="10629" y="69342"/>
                  <a:pt x="10629" y="50487"/>
                </a:cubicBezTo>
                <a:cubicBezTo>
                  <a:pt x="10629" y="31631"/>
                  <a:pt x="60824" y="10629"/>
                  <a:pt x="132860" y="10629"/>
                </a:cubicBezTo>
                <a:close/>
                <a:moveTo>
                  <a:pt x="255092" y="242884"/>
                </a:moveTo>
                <a:cubicBezTo>
                  <a:pt x="255018" y="243118"/>
                  <a:pt x="254965" y="243357"/>
                  <a:pt x="254922" y="243601"/>
                </a:cubicBezTo>
                <a:cubicBezTo>
                  <a:pt x="251909" y="261984"/>
                  <a:pt x="202139" y="281663"/>
                  <a:pt x="132860" y="281663"/>
                </a:cubicBezTo>
                <a:cubicBezTo>
                  <a:pt x="63582" y="281663"/>
                  <a:pt x="13812" y="261984"/>
                  <a:pt x="10799" y="243601"/>
                </a:cubicBezTo>
                <a:cubicBezTo>
                  <a:pt x="10756" y="243362"/>
                  <a:pt x="10698" y="243128"/>
                  <a:pt x="10629" y="242905"/>
                </a:cubicBezTo>
                <a:lnTo>
                  <a:pt x="10629" y="198190"/>
                </a:lnTo>
                <a:cubicBezTo>
                  <a:pt x="10778" y="198328"/>
                  <a:pt x="10964" y="198461"/>
                  <a:pt x="11118" y="198599"/>
                </a:cubicBezTo>
                <a:cubicBezTo>
                  <a:pt x="12276" y="199620"/>
                  <a:pt x="13456" y="200635"/>
                  <a:pt x="14785" y="201612"/>
                </a:cubicBezTo>
                <a:cubicBezTo>
                  <a:pt x="34804" y="216753"/>
                  <a:pt x="74838" y="228519"/>
                  <a:pt x="132860" y="228519"/>
                </a:cubicBezTo>
                <a:cubicBezTo>
                  <a:pt x="190639" y="228519"/>
                  <a:pt x="230571" y="216849"/>
                  <a:pt x="250676" y="201798"/>
                </a:cubicBezTo>
                <a:cubicBezTo>
                  <a:pt x="252281" y="200629"/>
                  <a:pt x="253726" y="199423"/>
                  <a:pt x="255087" y="198195"/>
                </a:cubicBezTo>
                <a:lnTo>
                  <a:pt x="255092" y="198190"/>
                </a:lnTo>
                <a:lnTo>
                  <a:pt x="255092" y="242884"/>
                </a:lnTo>
                <a:close/>
              </a:path>
            </a:pathLst>
          </a:custGeom>
          <a:solidFill>
            <a:srgbClr val="000000"/>
          </a:solidFill>
          <a:ln w="51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560931F5-0F07-A745-8480-7A9EE7C10306}"/>
              </a:ext>
            </a:extLst>
          </p:cNvPr>
          <p:cNvGrpSpPr/>
          <p:nvPr/>
        </p:nvGrpSpPr>
        <p:grpSpPr>
          <a:xfrm>
            <a:off x="4710146" y="3483531"/>
            <a:ext cx="648481" cy="935655"/>
            <a:chOff x="3457077" y="2563829"/>
            <a:chExt cx="1382998" cy="1995446"/>
          </a:xfrm>
          <a:solidFill>
            <a:srgbClr val="010002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2D47BEB-F903-5344-99C0-65EF815278CC}"/>
                </a:ext>
              </a:extLst>
            </p:cNvPr>
            <p:cNvSpPr/>
            <p:nvPr/>
          </p:nvSpPr>
          <p:spPr>
            <a:xfrm rot="20115920">
              <a:off x="3457077" y="3784586"/>
              <a:ext cx="1351523" cy="774689"/>
            </a:xfrm>
            <a:custGeom>
              <a:avLst/>
              <a:gdLst>
                <a:gd name="connsiteX0" fmla="*/ 1313155 w 1351523"/>
                <a:gd name="connsiteY0" fmla="*/ 537731 h 774689"/>
                <a:gd name="connsiteX1" fmla="*/ 850018 w 1351523"/>
                <a:gd name="connsiteY1" fmla="*/ 729530 h 774689"/>
                <a:gd name="connsiteX2" fmla="*/ 195196 w 1351523"/>
                <a:gd name="connsiteY2" fmla="*/ 75336 h 774689"/>
                <a:gd name="connsiteX3" fmla="*/ 328735 w 1351523"/>
                <a:gd name="connsiteY3" fmla="*/ 209046 h 774689"/>
                <a:gd name="connsiteX4" fmla="*/ 360670 w 1351523"/>
                <a:gd name="connsiteY4" fmla="*/ 209046 h 774689"/>
                <a:gd name="connsiteX5" fmla="*/ 360670 w 1351523"/>
                <a:gd name="connsiteY5" fmla="*/ 177111 h 774689"/>
                <a:gd name="connsiteX6" fmla="*/ 183635 w 1351523"/>
                <a:gd name="connsiteY6" fmla="*/ 0 h 774689"/>
                <a:gd name="connsiteX7" fmla="*/ 6638 w 1351523"/>
                <a:gd name="connsiteY7" fmla="*/ 177111 h 774689"/>
                <a:gd name="connsiteX8" fmla="*/ 6638 w 1351523"/>
                <a:gd name="connsiteY8" fmla="*/ 209046 h 774689"/>
                <a:gd name="connsiteX9" fmla="*/ 22525 w 1351523"/>
                <a:gd name="connsiteY9" fmla="*/ 215625 h 774689"/>
                <a:gd name="connsiteX10" fmla="*/ 38469 w 1351523"/>
                <a:gd name="connsiteY10" fmla="*/ 209046 h 774689"/>
                <a:gd name="connsiteX11" fmla="*/ 150902 w 1351523"/>
                <a:gd name="connsiteY11" fmla="*/ 96556 h 774689"/>
                <a:gd name="connsiteX12" fmla="*/ 849800 w 1351523"/>
                <a:gd name="connsiteY12" fmla="*/ 774690 h 774689"/>
                <a:gd name="connsiteX13" fmla="*/ 1344928 w 1351523"/>
                <a:gd name="connsiteY13" fmla="*/ 569618 h 774689"/>
                <a:gd name="connsiteX14" fmla="*/ 1344928 w 1351523"/>
                <a:gd name="connsiteY14" fmla="*/ 537740 h 774689"/>
                <a:gd name="connsiteX15" fmla="*/ 1313155 w 1351523"/>
                <a:gd name="connsiteY15" fmla="*/ 537731 h 77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1523" h="774689">
                  <a:moveTo>
                    <a:pt x="1313155" y="537731"/>
                  </a:moveTo>
                  <a:cubicBezTo>
                    <a:pt x="1189370" y="661401"/>
                    <a:pt x="1024971" y="729530"/>
                    <a:pt x="850018" y="729530"/>
                  </a:cubicBezTo>
                  <a:cubicBezTo>
                    <a:pt x="489170" y="729530"/>
                    <a:pt x="195538" y="436070"/>
                    <a:pt x="195196" y="75336"/>
                  </a:cubicBezTo>
                  <a:lnTo>
                    <a:pt x="328735" y="209046"/>
                  </a:lnTo>
                  <a:cubicBezTo>
                    <a:pt x="337586" y="217840"/>
                    <a:pt x="351828" y="217840"/>
                    <a:pt x="360670" y="209046"/>
                  </a:cubicBezTo>
                  <a:cubicBezTo>
                    <a:pt x="369407" y="200194"/>
                    <a:pt x="369407" y="185905"/>
                    <a:pt x="360670" y="177111"/>
                  </a:cubicBezTo>
                  <a:lnTo>
                    <a:pt x="183635" y="0"/>
                  </a:lnTo>
                  <a:lnTo>
                    <a:pt x="6638" y="177111"/>
                  </a:lnTo>
                  <a:cubicBezTo>
                    <a:pt x="-2213" y="185905"/>
                    <a:pt x="-2213" y="200204"/>
                    <a:pt x="6638" y="209046"/>
                  </a:cubicBezTo>
                  <a:cubicBezTo>
                    <a:pt x="11002" y="213467"/>
                    <a:pt x="16792" y="215625"/>
                    <a:pt x="22525" y="215625"/>
                  </a:cubicBezTo>
                  <a:cubicBezTo>
                    <a:pt x="28372" y="215625"/>
                    <a:pt x="34152" y="213410"/>
                    <a:pt x="38469" y="209046"/>
                  </a:cubicBezTo>
                  <a:lnTo>
                    <a:pt x="150902" y="96556"/>
                  </a:lnTo>
                  <a:cubicBezTo>
                    <a:pt x="162643" y="472387"/>
                    <a:pt x="471192" y="774690"/>
                    <a:pt x="849800" y="774690"/>
                  </a:cubicBezTo>
                  <a:cubicBezTo>
                    <a:pt x="1036836" y="774690"/>
                    <a:pt x="1212635" y="701855"/>
                    <a:pt x="1344928" y="569618"/>
                  </a:cubicBezTo>
                  <a:cubicBezTo>
                    <a:pt x="1353723" y="560824"/>
                    <a:pt x="1353723" y="546525"/>
                    <a:pt x="1344928" y="537740"/>
                  </a:cubicBezTo>
                  <a:cubicBezTo>
                    <a:pt x="1336362" y="528880"/>
                    <a:pt x="1322006" y="528880"/>
                    <a:pt x="1313155" y="537731"/>
                  </a:cubicBezTo>
                  <a:close/>
                </a:path>
              </a:pathLst>
            </a:custGeom>
            <a:solidFill>
              <a:srgbClr val="010002"/>
            </a:solidFill>
            <a:ln w="94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B58A0A-C555-7C48-B4D6-5616EEB48BDC}"/>
                </a:ext>
              </a:extLst>
            </p:cNvPr>
            <p:cNvSpPr/>
            <p:nvPr/>
          </p:nvSpPr>
          <p:spPr>
            <a:xfrm rot="20305973">
              <a:off x="3488443" y="2563829"/>
              <a:ext cx="1351632" cy="774623"/>
            </a:xfrm>
            <a:custGeom>
              <a:avLst/>
              <a:gdLst>
                <a:gd name="connsiteX0" fmla="*/ 1344985 w 1351632"/>
                <a:gd name="connsiteY0" fmla="*/ 565644 h 774623"/>
                <a:gd name="connsiteX1" fmla="*/ 1313107 w 1351632"/>
                <a:gd name="connsiteY1" fmla="*/ 565644 h 774623"/>
                <a:gd name="connsiteX2" fmla="*/ 1200779 w 1351632"/>
                <a:gd name="connsiteY2" fmla="*/ 678077 h 774623"/>
                <a:gd name="connsiteX3" fmla="*/ 501824 w 1351632"/>
                <a:gd name="connsiteY3" fmla="*/ 0 h 774623"/>
                <a:gd name="connsiteX4" fmla="*/ 6638 w 1351632"/>
                <a:gd name="connsiteY4" fmla="*/ 205072 h 774623"/>
                <a:gd name="connsiteX5" fmla="*/ 6638 w 1351632"/>
                <a:gd name="connsiteY5" fmla="*/ 236950 h 774623"/>
                <a:gd name="connsiteX6" fmla="*/ 38516 w 1351632"/>
                <a:gd name="connsiteY6" fmla="*/ 236950 h 774623"/>
                <a:gd name="connsiteX7" fmla="*/ 501653 w 1351632"/>
                <a:gd name="connsiteY7" fmla="*/ 45150 h 774623"/>
                <a:gd name="connsiteX8" fmla="*/ 1156589 w 1351632"/>
                <a:gd name="connsiteY8" fmla="*/ 699345 h 774623"/>
                <a:gd name="connsiteX9" fmla="*/ 1022936 w 1351632"/>
                <a:gd name="connsiteY9" fmla="*/ 565635 h 774623"/>
                <a:gd name="connsiteX10" fmla="*/ 991001 w 1351632"/>
                <a:gd name="connsiteY10" fmla="*/ 565635 h 774623"/>
                <a:gd name="connsiteX11" fmla="*/ 991001 w 1351632"/>
                <a:gd name="connsiteY11" fmla="*/ 597570 h 774623"/>
                <a:gd name="connsiteX12" fmla="*/ 1168055 w 1351632"/>
                <a:gd name="connsiteY12" fmla="*/ 774623 h 774623"/>
                <a:gd name="connsiteX13" fmla="*/ 1345052 w 1351632"/>
                <a:gd name="connsiteY13" fmla="*/ 597570 h 774623"/>
                <a:gd name="connsiteX14" fmla="*/ 1344985 w 1351632"/>
                <a:gd name="connsiteY14" fmla="*/ 565644 h 774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1632" h="774623">
                  <a:moveTo>
                    <a:pt x="1344985" y="565644"/>
                  </a:moveTo>
                  <a:cubicBezTo>
                    <a:pt x="1336248" y="556850"/>
                    <a:pt x="1321949" y="556850"/>
                    <a:pt x="1313107" y="565644"/>
                  </a:cubicBezTo>
                  <a:lnTo>
                    <a:pt x="1200779" y="678077"/>
                  </a:lnTo>
                  <a:cubicBezTo>
                    <a:pt x="1188924" y="302245"/>
                    <a:pt x="880375" y="0"/>
                    <a:pt x="501824" y="0"/>
                  </a:cubicBezTo>
                  <a:cubicBezTo>
                    <a:pt x="314674" y="0"/>
                    <a:pt x="138932" y="72835"/>
                    <a:pt x="6638" y="205072"/>
                  </a:cubicBezTo>
                  <a:cubicBezTo>
                    <a:pt x="-2213" y="213866"/>
                    <a:pt x="-2213" y="228165"/>
                    <a:pt x="6638" y="236950"/>
                  </a:cubicBezTo>
                  <a:cubicBezTo>
                    <a:pt x="15376" y="245801"/>
                    <a:pt x="29732" y="245801"/>
                    <a:pt x="38516" y="236950"/>
                  </a:cubicBezTo>
                  <a:cubicBezTo>
                    <a:pt x="162244" y="113279"/>
                    <a:pt x="326700" y="45150"/>
                    <a:pt x="501653" y="45150"/>
                  </a:cubicBezTo>
                  <a:cubicBezTo>
                    <a:pt x="862444" y="45150"/>
                    <a:pt x="1156133" y="338554"/>
                    <a:pt x="1156589" y="699345"/>
                  </a:cubicBezTo>
                  <a:lnTo>
                    <a:pt x="1022936" y="565635"/>
                  </a:lnTo>
                  <a:cubicBezTo>
                    <a:pt x="1014142" y="556840"/>
                    <a:pt x="999843" y="556840"/>
                    <a:pt x="991001" y="565635"/>
                  </a:cubicBezTo>
                  <a:cubicBezTo>
                    <a:pt x="982264" y="574486"/>
                    <a:pt x="982264" y="588775"/>
                    <a:pt x="991001" y="597570"/>
                  </a:cubicBezTo>
                  <a:lnTo>
                    <a:pt x="1168055" y="774623"/>
                  </a:lnTo>
                  <a:lnTo>
                    <a:pt x="1345052" y="597570"/>
                  </a:lnTo>
                  <a:cubicBezTo>
                    <a:pt x="1353837" y="588785"/>
                    <a:pt x="1353837" y="574486"/>
                    <a:pt x="1344985" y="565644"/>
                  </a:cubicBezTo>
                  <a:close/>
                </a:path>
              </a:pathLst>
            </a:custGeom>
            <a:solidFill>
              <a:srgbClr val="010002"/>
            </a:solidFill>
            <a:ln w="94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2FD3876-5540-2B45-A4BB-C006466BE04F}"/>
              </a:ext>
            </a:extLst>
          </p:cNvPr>
          <p:cNvSpPr txBox="1"/>
          <p:nvPr/>
        </p:nvSpPr>
        <p:spPr>
          <a:xfrm>
            <a:off x="3665503" y="3050753"/>
            <a:ext cx="950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Training data</a:t>
            </a:r>
          </a:p>
        </p:txBody>
      </p:sp>
      <p:grpSp>
        <p:nvGrpSpPr>
          <p:cNvPr id="147" name="Graphic 41">
            <a:extLst>
              <a:ext uri="{FF2B5EF4-FFF2-40B4-BE49-F238E27FC236}">
                <a16:creationId xmlns:a16="http://schemas.microsoft.com/office/drawing/2014/main" id="{FAE0A20E-F3B6-504C-B63B-65DBC1EEA71F}"/>
              </a:ext>
            </a:extLst>
          </p:cNvPr>
          <p:cNvGrpSpPr/>
          <p:nvPr/>
        </p:nvGrpSpPr>
        <p:grpSpPr>
          <a:xfrm>
            <a:off x="4758423" y="5417119"/>
            <a:ext cx="654120" cy="654120"/>
            <a:chOff x="571493" y="2483106"/>
            <a:chExt cx="409920" cy="409920"/>
          </a:xfrm>
        </p:grpSpPr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73474D21-66D2-ED49-8716-98729A97E65F}"/>
                </a:ext>
              </a:extLst>
            </p:cNvPr>
            <p:cNvSpPr/>
            <p:nvPr/>
          </p:nvSpPr>
          <p:spPr>
            <a:xfrm>
              <a:off x="584303" y="2495916"/>
              <a:ext cx="384300" cy="384300"/>
            </a:xfrm>
            <a:custGeom>
              <a:avLst/>
              <a:gdLst>
                <a:gd name="connsiteX0" fmla="*/ 377895 w 384300"/>
                <a:gd name="connsiteY0" fmla="*/ 320250 h 384300"/>
                <a:gd name="connsiteX1" fmla="*/ 333060 w 384300"/>
                <a:gd name="connsiteY1" fmla="*/ 320250 h 384300"/>
                <a:gd name="connsiteX2" fmla="*/ 333060 w 384300"/>
                <a:gd name="connsiteY2" fmla="*/ 6405 h 384300"/>
                <a:gd name="connsiteX3" fmla="*/ 326655 w 384300"/>
                <a:gd name="connsiteY3" fmla="*/ 0 h 384300"/>
                <a:gd name="connsiteX4" fmla="*/ 6405 w 384300"/>
                <a:gd name="connsiteY4" fmla="*/ 0 h 384300"/>
                <a:gd name="connsiteX5" fmla="*/ 0 w 384300"/>
                <a:gd name="connsiteY5" fmla="*/ 6405 h 384300"/>
                <a:gd name="connsiteX6" fmla="*/ 0 w 384300"/>
                <a:gd name="connsiteY6" fmla="*/ 352275 h 384300"/>
                <a:gd name="connsiteX7" fmla="*/ 32025 w 384300"/>
                <a:gd name="connsiteY7" fmla="*/ 384300 h 384300"/>
                <a:gd name="connsiteX8" fmla="*/ 352275 w 384300"/>
                <a:gd name="connsiteY8" fmla="*/ 384300 h 384300"/>
                <a:gd name="connsiteX9" fmla="*/ 384300 w 384300"/>
                <a:gd name="connsiteY9" fmla="*/ 352275 h 384300"/>
                <a:gd name="connsiteX10" fmla="*/ 384300 w 384300"/>
                <a:gd name="connsiteY10" fmla="*/ 326655 h 384300"/>
                <a:gd name="connsiteX11" fmla="*/ 377895 w 384300"/>
                <a:gd name="connsiteY11" fmla="*/ 320250 h 384300"/>
                <a:gd name="connsiteX12" fmla="*/ 51240 w 384300"/>
                <a:gd name="connsiteY12" fmla="*/ 326655 h 384300"/>
                <a:gd name="connsiteX13" fmla="*/ 51240 w 384300"/>
                <a:gd name="connsiteY13" fmla="*/ 352275 h 384300"/>
                <a:gd name="connsiteX14" fmla="*/ 32025 w 384300"/>
                <a:gd name="connsiteY14" fmla="*/ 371490 h 384300"/>
                <a:gd name="connsiteX15" fmla="*/ 12810 w 384300"/>
                <a:gd name="connsiteY15" fmla="*/ 352275 h 384300"/>
                <a:gd name="connsiteX16" fmla="*/ 12810 w 384300"/>
                <a:gd name="connsiteY16" fmla="*/ 12810 h 384300"/>
                <a:gd name="connsiteX17" fmla="*/ 320250 w 384300"/>
                <a:gd name="connsiteY17" fmla="*/ 12810 h 384300"/>
                <a:gd name="connsiteX18" fmla="*/ 320250 w 384300"/>
                <a:gd name="connsiteY18" fmla="*/ 320250 h 384300"/>
                <a:gd name="connsiteX19" fmla="*/ 57645 w 384300"/>
                <a:gd name="connsiteY19" fmla="*/ 320250 h 384300"/>
                <a:gd name="connsiteX20" fmla="*/ 51240 w 384300"/>
                <a:gd name="connsiteY20" fmla="*/ 326655 h 384300"/>
                <a:gd name="connsiteX21" fmla="*/ 371490 w 384300"/>
                <a:gd name="connsiteY21" fmla="*/ 352275 h 384300"/>
                <a:gd name="connsiteX22" fmla="*/ 352275 w 384300"/>
                <a:gd name="connsiteY22" fmla="*/ 371490 h 384300"/>
                <a:gd name="connsiteX23" fmla="*/ 57632 w 384300"/>
                <a:gd name="connsiteY23" fmla="*/ 371490 h 384300"/>
                <a:gd name="connsiteX24" fmla="*/ 64050 w 384300"/>
                <a:gd name="connsiteY24" fmla="*/ 352275 h 384300"/>
                <a:gd name="connsiteX25" fmla="*/ 64050 w 384300"/>
                <a:gd name="connsiteY25" fmla="*/ 333060 h 384300"/>
                <a:gd name="connsiteX26" fmla="*/ 371490 w 384300"/>
                <a:gd name="connsiteY26" fmla="*/ 333060 h 38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4300" h="384300">
                  <a:moveTo>
                    <a:pt x="377895" y="320250"/>
                  </a:moveTo>
                  <a:lnTo>
                    <a:pt x="333060" y="320250"/>
                  </a:lnTo>
                  <a:lnTo>
                    <a:pt x="333060" y="6405"/>
                  </a:lnTo>
                  <a:cubicBezTo>
                    <a:pt x="333060" y="2869"/>
                    <a:pt x="330191" y="0"/>
                    <a:pt x="326655" y="0"/>
                  </a:cubicBezTo>
                  <a:lnTo>
                    <a:pt x="6405" y="0"/>
                  </a:lnTo>
                  <a:cubicBezTo>
                    <a:pt x="2869" y="0"/>
                    <a:pt x="0" y="2869"/>
                    <a:pt x="0" y="6405"/>
                  </a:cubicBezTo>
                  <a:lnTo>
                    <a:pt x="0" y="352275"/>
                  </a:lnTo>
                  <a:cubicBezTo>
                    <a:pt x="0" y="369934"/>
                    <a:pt x="14366" y="384300"/>
                    <a:pt x="32025" y="384300"/>
                  </a:cubicBezTo>
                  <a:lnTo>
                    <a:pt x="352275" y="384300"/>
                  </a:lnTo>
                  <a:cubicBezTo>
                    <a:pt x="369934" y="384300"/>
                    <a:pt x="384300" y="369934"/>
                    <a:pt x="384300" y="352275"/>
                  </a:cubicBezTo>
                  <a:lnTo>
                    <a:pt x="384300" y="326655"/>
                  </a:lnTo>
                  <a:cubicBezTo>
                    <a:pt x="384300" y="323119"/>
                    <a:pt x="381431" y="320250"/>
                    <a:pt x="377895" y="320250"/>
                  </a:cubicBezTo>
                  <a:close/>
                  <a:moveTo>
                    <a:pt x="51240" y="326655"/>
                  </a:moveTo>
                  <a:lnTo>
                    <a:pt x="51240" y="352275"/>
                  </a:lnTo>
                  <a:cubicBezTo>
                    <a:pt x="51240" y="362869"/>
                    <a:pt x="42619" y="371490"/>
                    <a:pt x="32025" y="371490"/>
                  </a:cubicBezTo>
                  <a:cubicBezTo>
                    <a:pt x="21431" y="371490"/>
                    <a:pt x="12810" y="362869"/>
                    <a:pt x="12810" y="352275"/>
                  </a:cubicBezTo>
                  <a:lnTo>
                    <a:pt x="12810" y="12810"/>
                  </a:lnTo>
                  <a:lnTo>
                    <a:pt x="320250" y="12810"/>
                  </a:lnTo>
                  <a:lnTo>
                    <a:pt x="320250" y="320250"/>
                  </a:lnTo>
                  <a:lnTo>
                    <a:pt x="57645" y="320250"/>
                  </a:lnTo>
                  <a:cubicBezTo>
                    <a:pt x="54109" y="320250"/>
                    <a:pt x="51240" y="323119"/>
                    <a:pt x="51240" y="326655"/>
                  </a:cubicBezTo>
                  <a:close/>
                  <a:moveTo>
                    <a:pt x="371490" y="352275"/>
                  </a:moveTo>
                  <a:cubicBezTo>
                    <a:pt x="371490" y="362869"/>
                    <a:pt x="362869" y="371490"/>
                    <a:pt x="352275" y="371490"/>
                  </a:cubicBezTo>
                  <a:lnTo>
                    <a:pt x="57632" y="371490"/>
                  </a:lnTo>
                  <a:cubicBezTo>
                    <a:pt x="61655" y="366135"/>
                    <a:pt x="64050" y="359481"/>
                    <a:pt x="64050" y="352275"/>
                  </a:cubicBezTo>
                  <a:lnTo>
                    <a:pt x="64050" y="333060"/>
                  </a:lnTo>
                  <a:lnTo>
                    <a:pt x="371490" y="333060"/>
                  </a:lnTo>
                  <a:close/>
                </a:path>
              </a:pathLst>
            </a:custGeom>
            <a:solidFill>
              <a:srgbClr val="000000"/>
            </a:solidFill>
            <a:ln w="6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139BE253-C8A0-6146-B293-D2D75D459354}"/>
                </a:ext>
              </a:extLst>
            </p:cNvPr>
            <p:cNvSpPr/>
            <p:nvPr/>
          </p:nvSpPr>
          <p:spPr>
            <a:xfrm>
              <a:off x="648353" y="2527941"/>
              <a:ext cx="230580" cy="269010"/>
            </a:xfrm>
            <a:custGeom>
              <a:avLst/>
              <a:gdLst>
                <a:gd name="connsiteX0" fmla="*/ 64050 w 230580"/>
                <a:gd name="connsiteY0" fmla="*/ 51240 h 269010"/>
                <a:gd name="connsiteX1" fmla="*/ 76860 w 230580"/>
                <a:gd name="connsiteY1" fmla="*/ 51240 h 269010"/>
                <a:gd name="connsiteX2" fmla="*/ 76860 w 230580"/>
                <a:gd name="connsiteY2" fmla="*/ 70455 h 269010"/>
                <a:gd name="connsiteX3" fmla="*/ 32025 w 230580"/>
                <a:gd name="connsiteY3" fmla="*/ 70455 h 269010"/>
                <a:gd name="connsiteX4" fmla="*/ 25620 w 230580"/>
                <a:gd name="connsiteY4" fmla="*/ 76860 h 269010"/>
                <a:gd name="connsiteX5" fmla="*/ 25620 w 230580"/>
                <a:gd name="connsiteY5" fmla="*/ 115290 h 269010"/>
                <a:gd name="connsiteX6" fmla="*/ 32025 w 230580"/>
                <a:gd name="connsiteY6" fmla="*/ 121695 h 269010"/>
                <a:gd name="connsiteX7" fmla="*/ 76860 w 230580"/>
                <a:gd name="connsiteY7" fmla="*/ 121695 h 269010"/>
                <a:gd name="connsiteX8" fmla="*/ 76860 w 230580"/>
                <a:gd name="connsiteY8" fmla="*/ 155904 h 269010"/>
                <a:gd name="connsiteX9" fmla="*/ 35906 w 230580"/>
                <a:gd name="connsiteY9" fmla="*/ 173454 h 269010"/>
                <a:gd name="connsiteX10" fmla="*/ 32025 w 230580"/>
                <a:gd name="connsiteY10" fmla="*/ 179340 h 269010"/>
                <a:gd name="connsiteX11" fmla="*/ 35906 w 230580"/>
                <a:gd name="connsiteY11" fmla="*/ 185226 h 269010"/>
                <a:gd name="connsiteX12" fmla="*/ 76860 w 230580"/>
                <a:gd name="connsiteY12" fmla="*/ 202776 h 269010"/>
                <a:gd name="connsiteX13" fmla="*/ 76860 w 230580"/>
                <a:gd name="connsiteY13" fmla="*/ 230580 h 269010"/>
                <a:gd name="connsiteX14" fmla="*/ 44835 w 230580"/>
                <a:gd name="connsiteY14" fmla="*/ 230580 h 269010"/>
                <a:gd name="connsiteX15" fmla="*/ 25620 w 230580"/>
                <a:gd name="connsiteY15" fmla="*/ 249795 h 269010"/>
                <a:gd name="connsiteX16" fmla="*/ 44835 w 230580"/>
                <a:gd name="connsiteY16" fmla="*/ 269010 h 269010"/>
                <a:gd name="connsiteX17" fmla="*/ 121695 w 230580"/>
                <a:gd name="connsiteY17" fmla="*/ 269010 h 269010"/>
                <a:gd name="connsiteX18" fmla="*/ 140910 w 230580"/>
                <a:gd name="connsiteY18" fmla="*/ 249795 h 269010"/>
                <a:gd name="connsiteX19" fmla="*/ 121695 w 230580"/>
                <a:gd name="connsiteY19" fmla="*/ 230580 h 269010"/>
                <a:gd name="connsiteX20" fmla="*/ 89670 w 230580"/>
                <a:gd name="connsiteY20" fmla="*/ 230580 h 269010"/>
                <a:gd name="connsiteX21" fmla="*/ 89670 w 230580"/>
                <a:gd name="connsiteY21" fmla="*/ 202776 h 269010"/>
                <a:gd name="connsiteX22" fmla="*/ 129413 w 230580"/>
                <a:gd name="connsiteY22" fmla="*/ 185745 h 269010"/>
                <a:gd name="connsiteX23" fmla="*/ 224175 w 230580"/>
                <a:gd name="connsiteY23" fmla="*/ 185745 h 269010"/>
                <a:gd name="connsiteX24" fmla="*/ 230580 w 230580"/>
                <a:gd name="connsiteY24" fmla="*/ 179340 h 269010"/>
                <a:gd name="connsiteX25" fmla="*/ 230580 w 230580"/>
                <a:gd name="connsiteY25" fmla="*/ 96075 h 269010"/>
                <a:gd name="connsiteX26" fmla="*/ 224175 w 230580"/>
                <a:gd name="connsiteY26" fmla="*/ 89670 h 269010"/>
                <a:gd name="connsiteX27" fmla="*/ 140910 w 230580"/>
                <a:gd name="connsiteY27" fmla="*/ 89670 h 269010"/>
                <a:gd name="connsiteX28" fmla="*/ 140910 w 230580"/>
                <a:gd name="connsiteY28" fmla="*/ 76860 h 269010"/>
                <a:gd name="connsiteX29" fmla="*/ 134505 w 230580"/>
                <a:gd name="connsiteY29" fmla="*/ 70455 h 269010"/>
                <a:gd name="connsiteX30" fmla="*/ 89670 w 230580"/>
                <a:gd name="connsiteY30" fmla="*/ 70455 h 269010"/>
                <a:gd name="connsiteX31" fmla="*/ 89670 w 230580"/>
                <a:gd name="connsiteY31" fmla="*/ 51240 h 269010"/>
                <a:gd name="connsiteX32" fmla="*/ 102480 w 230580"/>
                <a:gd name="connsiteY32" fmla="*/ 51240 h 269010"/>
                <a:gd name="connsiteX33" fmla="*/ 128100 w 230580"/>
                <a:gd name="connsiteY33" fmla="*/ 25620 h 269010"/>
                <a:gd name="connsiteX34" fmla="*/ 102480 w 230580"/>
                <a:gd name="connsiteY34" fmla="*/ 0 h 269010"/>
                <a:gd name="connsiteX35" fmla="*/ 64050 w 230580"/>
                <a:gd name="connsiteY35" fmla="*/ 0 h 269010"/>
                <a:gd name="connsiteX36" fmla="*/ 39340 w 230580"/>
                <a:gd name="connsiteY36" fmla="*/ 19215 h 269010"/>
                <a:gd name="connsiteX37" fmla="*/ 0 w 230580"/>
                <a:gd name="connsiteY37" fmla="*/ 19215 h 269010"/>
                <a:gd name="connsiteX38" fmla="*/ 0 w 230580"/>
                <a:gd name="connsiteY38" fmla="*/ 32025 h 269010"/>
                <a:gd name="connsiteX39" fmla="*/ 39340 w 230580"/>
                <a:gd name="connsiteY39" fmla="*/ 32025 h 269010"/>
                <a:gd name="connsiteX40" fmla="*/ 64050 w 230580"/>
                <a:gd name="connsiteY40" fmla="*/ 51240 h 269010"/>
                <a:gd name="connsiteX41" fmla="*/ 128100 w 230580"/>
                <a:gd name="connsiteY41" fmla="*/ 249795 h 269010"/>
                <a:gd name="connsiteX42" fmla="*/ 121695 w 230580"/>
                <a:gd name="connsiteY42" fmla="*/ 256200 h 269010"/>
                <a:gd name="connsiteX43" fmla="*/ 44835 w 230580"/>
                <a:gd name="connsiteY43" fmla="*/ 256200 h 269010"/>
                <a:gd name="connsiteX44" fmla="*/ 38430 w 230580"/>
                <a:gd name="connsiteY44" fmla="*/ 249795 h 269010"/>
                <a:gd name="connsiteX45" fmla="*/ 44835 w 230580"/>
                <a:gd name="connsiteY45" fmla="*/ 243390 h 269010"/>
                <a:gd name="connsiteX46" fmla="*/ 121695 w 230580"/>
                <a:gd name="connsiteY46" fmla="*/ 243390 h 269010"/>
                <a:gd name="connsiteX47" fmla="*/ 128100 w 230580"/>
                <a:gd name="connsiteY47" fmla="*/ 249795 h 269010"/>
                <a:gd name="connsiteX48" fmla="*/ 83265 w 230580"/>
                <a:gd name="connsiteY48" fmla="*/ 191586 h 269010"/>
                <a:gd name="connsiteX49" fmla="*/ 54692 w 230580"/>
                <a:gd name="connsiteY49" fmla="*/ 179340 h 269010"/>
                <a:gd name="connsiteX50" fmla="*/ 83265 w 230580"/>
                <a:gd name="connsiteY50" fmla="*/ 167094 h 269010"/>
                <a:gd name="connsiteX51" fmla="*/ 111838 w 230580"/>
                <a:gd name="connsiteY51" fmla="*/ 179340 h 269010"/>
                <a:gd name="connsiteX52" fmla="*/ 140910 w 230580"/>
                <a:gd name="connsiteY52" fmla="*/ 115290 h 269010"/>
                <a:gd name="connsiteX53" fmla="*/ 140910 w 230580"/>
                <a:gd name="connsiteY53" fmla="*/ 102480 h 269010"/>
                <a:gd name="connsiteX54" fmla="*/ 217770 w 230580"/>
                <a:gd name="connsiteY54" fmla="*/ 102480 h 269010"/>
                <a:gd name="connsiteX55" fmla="*/ 217770 w 230580"/>
                <a:gd name="connsiteY55" fmla="*/ 172935 h 269010"/>
                <a:gd name="connsiteX56" fmla="*/ 129413 w 230580"/>
                <a:gd name="connsiteY56" fmla="*/ 172935 h 269010"/>
                <a:gd name="connsiteX57" fmla="*/ 89670 w 230580"/>
                <a:gd name="connsiteY57" fmla="*/ 155904 h 269010"/>
                <a:gd name="connsiteX58" fmla="*/ 89670 w 230580"/>
                <a:gd name="connsiteY58" fmla="*/ 121695 h 269010"/>
                <a:gd name="connsiteX59" fmla="*/ 134505 w 230580"/>
                <a:gd name="connsiteY59" fmla="*/ 121695 h 269010"/>
                <a:gd name="connsiteX60" fmla="*/ 140910 w 230580"/>
                <a:gd name="connsiteY60" fmla="*/ 115290 h 269010"/>
                <a:gd name="connsiteX61" fmla="*/ 128100 w 230580"/>
                <a:gd name="connsiteY61" fmla="*/ 108885 h 269010"/>
                <a:gd name="connsiteX62" fmla="*/ 38430 w 230580"/>
                <a:gd name="connsiteY62" fmla="*/ 108885 h 269010"/>
                <a:gd name="connsiteX63" fmla="*/ 38430 w 230580"/>
                <a:gd name="connsiteY63" fmla="*/ 83265 h 269010"/>
                <a:gd name="connsiteX64" fmla="*/ 128100 w 230580"/>
                <a:gd name="connsiteY64" fmla="*/ 83265 h 269010"/>
                <a:gd name="connsiteX65" fmla="*/ 64050 w 230580"/>
                <a:gd name="connsiteY65" fmla="*/ 12810 h 269010"/>
                <a:gd name="connsiteX66" fmla="*/ 102480 w 230580"/>
                <a:gd name="connsiteY66" fmla="*/ 12810 h 269010"/>
                <a:gd name="connsiteX67" fmla="*/ 115290 w 230580"/>
                <a:gd name="connsiteY67" fmla="*/ 25620 h 269010"/>
                <a:gd name="connsiteX68" fmla="*/ 102480 w 230580"/>
                <a:gd name="connsiteY68" fmla="*/ 38430 h 269010"/>
                <a:gd name="connsiteX69" fmla="*/ 64050 w 230580"/>
                <a:gd name="connsiteY69" fmla="*/ 38430 h 269010"/>
                <a:gd name="connsiteX70" fmla="*/ 51240 w 230580"/>
                <a:gd name="connsiteY70" fmla="*/ 25620 h 269010"/>
                <a:gd name="connsiteX71" fmla="*/ 64050 w 230580"/>
                <a:gd name="connsiteY71" fmla="*/ 12810 h 26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30580" h="269010">
                  <a:moveTo>
                    <a:pt x="64050" y="51240"/>
                  </a:moveTo>
                  <a:lnTo>
                    <a:pt x="76860" y="51240"/>
                  </a:lnTo>
                  <a:lnTo>
                    <a:pt x="76860" y="70455"/>
                  </a:lnTo>
                  <a:lnTo>
                    <a:pt x="32025" y="70455"/>
                  </a:lnTo>
                  <a:cubicBezTo>
                    <a:pt x="28489" y="70455"/>
                    <a:pt x="25620" y="73324"/>
                    <a:pt x="25620" y="76860"/>
                  </a:cubicBezTo>
                  <a:lnTo>
                    <a:pt x="25620" y="115290"/>
                  </a:lnTo>
                  <a:cubicBezTo>
                    <a:pt x="25620" y="118826"/>
                    <a:pt x="28489" y="121695"/>
                    <a:pt x="32025" y="121695"/>
                  </a:cubicBezTo>
                  <a:lnTo>
                    <a:pt x="76860" y="121695"/>
                  </a:lnTo>
                  <a:lnTo>
                    <a:pt x="76860" y="155904"/>
                  </a:lnTo>
                  <a:lnTo>
                    <a:pt x="35906" y="173454"/>
                  </a:lnTo>
                  <a:cubicBezTo>
                    <a:pt x="33549" y="174459"/>
                    <a:pt x="32025" y="176778"/>
                    <a:pt x="32025" y="179340"/>
                  </a:cubicBezTo>
                  <a:cubicBezTo>
                    <a:pt x="32025" y="181902"/>
                    <a:pt x="33549" y="184221"/>
                    <a:pt x="35906" y="185226"/>
                  </a:cubicBezTo>
                  <a:lnTo>
                    <a:pt x="76860" y="202776"/>
                  </a:lnTo>
                  <a:lnTo>
                    <a:pt x="76860" y="230580"/>
                  </a:lnTo>
                  <a:lnTo>
                    <a:pt x="44835" y="230580"/>
                  </a:lnTo>
                  <a:cubicBezTo>
                    <a:pt x="34241" y="230580"/>
                    <a:pt x="25620" y="239201"/>
                    <a:pt x="25620" y="249795"/>
                  </a:cubicBezTo>
                  <a:cubicBezTo>
                    <a:pt x="25620" y="260389"/>
                    <a:pt x="34241" y="269010"/>
                    <a:pt x="44835" y="269010"/>
                  </a:cubicBezTo>
                  <a:lnTo>
                    <a:pt x="121695" y="269010"/>
                  </a:lnTo>
                  <a:cubicBezTo>
                    <a:pt x="132289" y="269010"/>
                    <a:pt x="140910" y="260389"/>
                    <a:pt x="140910" y="249795"/>
                  </a:cubicBezTo>
                  <a:cubicBezTo>
                    <a:pt x="140910" y="239201"/>
                    <a:pt x="132289" y="230580"/>
                    <a:pt x="121695" y="230580"/>
                  </a:cubicBezTo>
                  <a:lnTo>
                    <a:pt x="89670" y="230580"/>
                  </a:lnTo>
                  <a:lnTo>
                    <a:pt x="89670" y="202776"/>
                  </a:lnTo>
                  <a:lnTo>
                    <a:pt x="129413" y="185745"/>
                  </a:lnTo>
                  <a:lnTo>
                    <a:pt x="224175" y="185745"/>
                  </a:lnTo>
                  <a:cubicBezTo>
                    <a:pt x="227711" y="185745"/>
                    <a:pt x="230580" y="182876"/>
                    <a:pt x="230580" y="179340"/>
                  </a:cubicBezTo>
                  <a:lnTo>
                    <a:pt x="230580" y="96075"/>
                  </a:lnTo>
                  <a:cubicBezTo>
                    <a:pt x="230580" y="92539"/>
                    <a:pt x="227711" y="89670"/>
                    <a:pt x="224175" y="89670"/>
                  </a:cubicBezTo>
                  <a:lnTo>
                    <a:pt x="140910" y="89670"/>
                  </a:lnTo>
                  <a:lnTo>
                    <a:pt x="140910" y="76860"/>
                  </a:lnTo>
                  <a:cubicBezTo>
                    <a:pt x="140910" y="73324"/>
                    <a:pt x="138041" y="70455"/>
                    <a:pt x="134505" y="70455"/>
                  </a:cubicBezTo>
                  <a:lnTo>
                    <a:pt x="89670" y="70455"/>
                  </a:lnTo>
                  <a:lnTo>
                    <a:pt x="89670" y="51240"/>
                  </a:lnTo>
                  <a:lnTo>
                    <a:pt x="102480" y="51240"/>
                  </a:lnTo>
                  <a:cubicBezTo>
                    <a:pt x="116609" y="51240"/>
                    <a:pt x="128100" y="39749"/>
                    <a:pt x="128100" y="25620"/>
                  </a:cubicBezTo>
                  <a:cubicBezTo>
                    <a:pt x="128100" y="11491"/>
                    <a:pt x="116609" y="0"/>
                    <a:pt x="102480" y="0"/>
                  </a:cubicBezTo>
                  <a:lnTo>
                    <a:pt x="64050" y="0"/>
                  </a:lnTo>
                  <a:cubicBezTo>
                    <a:pt x="52150" y="0"/>
                    <a:pt x="42203" y="8198"/>
                    <a:pt x="39340" y="19215"/>
                  </a:cubicBezTo>
                  <a:lnTo>
                    <a:pt x="0" y="19215"/>
                  </a:lnTo>
                  <a:lnTo>
                    <a:pt x="0" y="32025"/>
                  </a:lnTo>
                  <a:lnTo>
                    <a:pt x="39340" y="32025"/>
                  </a:lnTo>
                  <a:cubicBezTo>
                    <a:pt x="42203" y="43042"/>
                    <a:pt x="52150" y="51240"/>
                    <a:pt x="64050" y="51240"/>
                  </a:cubicBezTo>
                  <a:close/>
                  <a:moveTo>
                    <a:pt x="128100" y="249795"/>
                  </a:moveTo>
                  <a:cubicBezTo>
                    <a:pt x="128100" y="253324"/>
                    <a:pt x="125224" y="256200"/>
                    <a:pt x="121695" y="256200"/>
                  </a:cubicBezTo>
                  <a:lnTo>
                    <a:pt x="44835" y="256200"/>
                  </a:lnTo>
                  <a:cubicBezTo>
                    <a:pt x="41306" y="256200"/>
                    <a:pt x="38430" y="253324"/>
                    <a:pt x="38430" y="249795"/>
                  </a:cubicBezTo>
                  <a:cubicBezTo>
                    <a:pt x="38430" y="246266"/>
                    <a:pt x="41306" y="243390"/>
                    <a:pt x="44835" y="243390"/>
                  </a:cubicBezTo>
                  <a:lnTo>
                    <a:pt x="121695" y="243390"/>
                  </a:lnTo>
                  <a:cubicBezTo>
                    <a:pt x="125224" y="243390"/>
                    <a:pt x="128100" y="246266"/>
                    <a:pt x="128100" y="249795"/>
                  </a:cubicBezTo>
                  <a:close/>
                  <a:moveTo>
                    <a:pt x="83265" y="191586"/>
                  </a:moveTo>
                  <a:lnTo>
                    <a:pt x="54692" y="179340"/>
                  </a:lnTo>
                  <a:lnTo>
                    <a:pt x="83265" y="167094"/>
                  </a:lnTo>
                  <a:lnTo>
                    <a:pt x="111838" y="179340"/>
                  </a:lnTo>
                  <a:close/>
                  <a:moveTo>
                    <a:pt x="140910" y="115290"/>
                  </a:moveTo>
                  <a:lnTo>
                    <a:pt x="140910" y="102480"/>
                  </a:lnTo>
                  <a:lnTo>
                    <a:pt x="217770" y="102480"/>
                  </a:lnTo>
                  <a:lnTo>
                    <a:pt x="217770" y="172935"/>
                  </a:lnTo>
                  <a:lnTo>
                    <a:pt x="129413" y="172935"/>
                  </a:lnTo>
                  <a:lnTo>
                    <a:pt x="89670" y="155904"/>
                  </a:lnTo>
                  <a:lnTo>
                    <a:pt x="89670" y="121695"/>
                  </a:lnTo>
                  <a:lnTo>
                    <a:pt x="134505" y="121695"/>
                  </a:lnTo>
                  <a:cubicBezTo>
                    <a:pt x="138041" y="121695"/>
                    <a:pt x="140910" y="118826"/>
                    <a:pt x="140910" y="115290"/>
                  </a:cubicBezTo>
                  <a:close/>
                  <a:moveTo>
                    <a:pt x="128100" y="108885"/>
                  </a:moveTo>
                  <a:lnTo>
                    <a:pt x="38430" y="108885"/>
                  </a:lnTo>
                  <a:lnTo>
                    <a:pt x="38430" y="83265"/>
                  </a:lnTo>
                  <a:lnTo>
                    <a:pt x="128100" y="83265"/>
                  </a:lnTo>
                  <a:close/>
                  <a:moveTo>
                    <a:pt x="64050" y="12810"/>
                  </a:moveTo>
                  <a:lnTo>
                    <a:pt x="102480" y="12810"/>
                  </a:lnTo>
                  <a:cubicBezTo>
                    <a:pt x="109545" y="12810"/>
                    <a:pt x="115290" y="18555"/>
                    <a:pt x="115290" y="25620"/>
                  </a:cubicBezTo>
                  <a:cubicBezTo>
                    <a:pt x="115290" y="32685"/>
                    <a:pt x="109545" y="38430"/>
                    <a:pt x="102480" y="38430"/>
                  </a:cubicBezTo>
                  <a:lnTo>
                    <a:pt x="64050" y="38430"/>
                  </a:lnTo>
                  <a:cubicBezTo>
                    <a:pt x="56985" y="38430"/>
                    <a:pt x="51240" y="32685"/>
                    <a:pt x="51240" y="25620"/>
                  </a:cubicBezTo>
                  <a:cubicBezTo>
                    <a:pt x="51240" y="18555"/>
                    <a:pt x="56985" y="12810"/>
                    <a:pt x="64050" y="12810"/>
                  </a:cubicBezTo>
                  <a:close/>
                </a:path>
              </a:pathLst>
            </a:custGeom>
            <a:solidFill>
              <a:srgbClr val="000000"/>
            </a:solidFill>
            <a:ln w="6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73C20111-F981-9040-8CF7-5001F2B98D0E}"/>
                </a:ext>
              </a:extLst>
            </p:cNvPr>
            <p:cNvSpPr/>
            <p:nvPr/>
          </p:nvSpPr>
          <p:spPr>
            <a:xfrm>
              <a:off x="840503" y="2675256"/>
              <a:ext cx="12810" cy="12810"/>
            </a:xfrm>
            <a:custGeom>
              <a:avLst/>
              <a:gdLst>
                <a:gd name="connsiteX0" fmla="*/ 0 w 12810"/>
                <a:gd name="connsiteY0" fmla="*/ 0 h 12810"/>
                <a:gd name="connsiteX1" fmla="*/ 12810 w 12810"/>
                <a:gd name="connsiteY1" fmla="*/ 0 h 12810"/>
                <a:gd name="connsiteX2" fmla="*/ 12810 w 12810"/>
                <a:gd name="connsiteY2" fmla="*/ 12810 h 12810"/>
                <a:gd name="connsiteX3" fmla="*/ 0 w 12810"/>
                <a:gd name="connsiteY3" fmla="*/ 12810 h 1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10" h="12810">
                  <a:moveTo>
                    <a:pt x="0" y="0"/>
                  </a:moveTo>
                  <a:lnTo>
                    <a:pt x="12810" y="0"/>
                  </a:lnTo>
                  <a:lnTo>
                    <a:pt x="12810" y="12810"/>
                  </a:lnTo>
                  <a:lnTo>
                    <a:pt x="0" y="12810"/>
                  </a:lnTo>
                  <a:close/>
                </a:path>
              </a:pathLst>
            </a:custGeom>
            <a:solidFill>
              <a:srgbClr val="000000"/>
            </a:solidFill>
            <a:ln w="6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AF44AE25-93D8-3142-B500-F9CAF212F2E3}"/>
                </a:ext>
              </a:extLst>
            </p:cNvPr>
            <p:cNvSpPr/>
            <p:nvPr/>
          </p:nvSpPr>
          <p:spPr>
            <a:xfrm>
              <a:off x="814883" y="2675256"/>
              <a:ext cx="12810" cy="12810"/>
            </a:xfrm>
            <a:custGeom>
              <a:avLst/>
              <a:gdLst>
                <a:gd name="connsiteX0" fmla="*/ 0 w 12810"/>
                <a:gd name="connsiteY0" fmla="*/ 0 h 12810"/>
                <a:gd name="connsiteX1" fmla="*/ 12810 w 12810"/>
                <a:gd name="connsiteY1" fmla="*/ 0 h 12810"/>
                <a:gd name="connsiteX2" fmla="*/ 12810 w 12810"/>
                <a:gd name="connsiteY2" fmla="*/ 12810 h 12810"/>
                <a:gd name="connsiteX3" fmla="*/ 0 w 12810"/>
                <a:gd name="connsiteY3" fmla="*/ 12810 h 1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10" h="12810">
                  <a:moveTo>
                    <a:pt x="0" y="0"/>
                  </a:moveTo>
                  <a:lnTo>
                    <a:pt x="12810" y="0"/>
                  </a:lnTo>
                  <a:lnTo>
                    <a:pt x="12810" y="12810"/>
                  </a:lnTo>
                  <a:lnTo>
                    <a:pt x="0" y="12810"/>
                  </a:lnTo>
                  <a:close/>
                </a:path>
              </a:pathLst>
            </a:custGeom>
            <a:solidFill>
              <a:srgbClr val="000000"/>
            </a:solidFill>
            <a:ln w="6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D3AFC900-D46C-654F-A129-CD7CFFCCC9A6}"/>
                </a:ext>
              </a:extLst>
            </p:cNvPr>
            <p:cNvSpPr/>
            <p:nvPr/>
          </p:nvSpPr>
          <p:spPr>
            <a:xfrm>
              <a:off x="789263" y="2675256"/>
              <a:ext cx="12810" cy="12810"/>
            </a:xfrm>
            <a:custGeom>
              <a:avLst/>
              <a:gdLst>
                <a:gd name="connsiteX0" fmla="*/ 0 w 12810"/>
                <a:gd name="connsiteY0" fmla="*/ 0 h 12810"/>
                <a:gd name="connsiteX1" fmla="*/ 12810 w 12810"/>
                <a:gd name="connsiteY1" fmla="*/ 0 h 12810"/>
                <a:gd name="connsiteX2" fmla="*/ 12810 w 12810"/>
                <a:gd name="connsiteY2" fmla="*/ 12810 h 12810"/>
                <a:gd name="connsiteX3" fmla="*/ 0 w 12810"/>
                <a:gd name="connsiteY3" fmla="*/ 12810 h 1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10" h="12810">
                  <a:moveTo>
                    <a:pt x="0" y="0"/>
                  </a:moveTo>
                  <a:lnTo>
                    <a:pt x="12810" y="0"/>
                  </a:lnTo>
                  <a:lnTo>
                    <a:pt x="12810" y="12810"/>
                  </a:lnTo>
                  <a:lnTo>
                    <a:pt x="0" y="12810"/>
                  </a:lnTo>
                  <a:close/>
                </a:path>
              </a:pathLst>
            </a:custGeom>
            <a:solidFill>
              <a:srgbClr val="000000"/>
            </a:solidFill>
            <a:ln w="6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80482AEE-8153-9D49-822D-4466AB7CB869}"/>
                </a:ext>
              </a:extLst>
            </p:cNvPr>
            <p:cNvSpPr/>
            <p:nvPr/>
          </p:nvSpPr>
          <p:spPr>
            <a:xfrm>
              <a:off x="622733" y="2547156"/>
              <a:ext cx="12810" cy="12810"/>
            </a:xfrm>
            <a:custGeom>
              <a:avLst/>
              <a:gdLst>
                <a:gd name="connsiteX0" fmla="*/ 0 w 12810"/>
                <a:gd name="connsiteY0" fmla="*/ 0 h 12810"/>
                <a:gd name="connsiteX1" fmla="*/ 12810 w 12810"/>
                <a:gd name="connsiteY1" fmla="*/ 0 h 12810"/>
                <a:gd name="connsiteX2" fmla="*/ 12810 w 12810"/>
                <a:gd name="connsiteY2" fmla="*/ 12810 h 12810"/>
                <a:gd name="connsiteX3" fmla="*/ 0 w 12810"/>
                <a:gd name="connsiteY3" fmla="*/ 12810 h 1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10" h="12810">
                  <a:moveTo>
                    <a:pt x="0" y="0"/>
                  </a:moveTo>
                  <a:lnTo>
                    <a:pt x="12810" y="0"/>
                  </a:lnTo>
                  <a:lnTo>
                    <a:pt x="12810" y="12810"/>
                  </a:lnTo>
                  <a:lnTo>
                    <a:pt x="0" y="12810"/>
                  </a:lnTo>
                  <a:close/>
                </a:path>
              </a:pathLst>
            </a:custGeom>
            <a:solidFill>
              <a:srgbClr val="000000"/>
            </a:solidFill>
            <a:ln w="6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41A65295-1862-814E-BD67-CEF59334E06B}"/>
              </a:ext>
            </a:extLst>
          </p:cNvPr>
          <p:cNvSpPr txBox="1"/>
          <p:nvPr/>
        </p:nvSpPr>
        <p:spPr>
          <a:xfrm>
            <a:off x="4695632" y="5084905"/>
            <a:ext cx="82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Code</a:t>
            </a:r>
          </a:p>
        </p:txBody>
      </p:sp>
      <p:sp>
        <p:nvSpPr>
          <p:cNvPr id="155" name="Notched Right Arrow 154">
            <a:extLst>
              <a:ext uri="{FF2B5EF4-FFF2-40B4-BE49-F238E27FC236}">
                <a16:creationId xmlns:a16="http://schemas.microsoft.com/office/drawing/2014/main" id="{5EF0BC2F-A7CF-CB4E-871A-341634031C7C}"/>
              </a:ext>
            </a:extLst>
          </p:cNvPr>
          <p:cNvSpPr/>
          <p:nvPr/>
        </p:nvSpPr>
        <p:spPr>
          <a:xfrm rot="16200000">
            <a:off x="4790315" y="4707969"/>
            <a:ext cx="487316" cy="266555"/>
          </a:xfrm>
          <a:prstGeom prst="notch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329" tIns="25665" rIns="51329" bIns="256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3C6B42B4-5FAE-004F-BE09-55B508171B2B}"/>
              </a:ext>
            </a:extLst>
          </p:cNvPr>
          <p:cNvSpPr txBox="1"/>
          <p:nvPr/>
        </p:nvSpPr>
        <p:spPr>
          <a:xfrm>
            <a:off x="4566379" y="3766693"/>
            <a:ext cx="108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3BBDA76B-F106-4343-AF64-99B7CB09AEF6}"/>
              </a:ext>
            </a:extLst>
          </p:cNvPr>
          <p:cNvSpPr txBox="1"/>
          <p:nvPr/>
        </p:nvSpPr>
        <p:spPr>
          <a:xfrm>
            <a:off x="1800947" y="2876301"/>
            <a:ext cx="136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Digital </a:t>
            </a:r>
          </a:p>
          <a:p>
            <a:pPr algn="ctr"/>
            <a:r>
              <a:rPr lang="en-US" dirty="0"/>
              <a:t>images</a:t>
            </a:r>
          </a:p>
        </p:txBody>
      </p:sp>
      <p:sp>
        <p:nvSpPr>
          <p:cNvPr id="161" name="Notched Right Arrow 160">
            <a:extLst>
              <a:ext uri="{FF2B5EF4-FFF2-40B4-BE49-F238E27FC236}">
                <a16:creationId xmlns:a16="http://schemas.microsoft.com/office/drawing/2014/main" id="{13E234A0-EB63-4744-B318-10A0A4F1A343}"/>
              </a:ext>
            </a:extLst>
          </p:cNvPr>
          <p:cNvSpPr/>
          <p:nvPr/>
        </p:nvSpPr>
        <p:spPr>
          <a:xfrm>
            <a:off x="3282769" y="3875227"/>
            <a:ext cx="421269" cy="275130"/>
          </a:xfrm>
          <a:prstGeom prst="notch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329" tIns="25665" rIns="51329" bIns="256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" name="Picture 6">
            <a:extLst>
              <a:ext uri="{FF2B5EF4-FFF2-40B4-BE49-F238E27FC236}">
                <a16:creationId xmlns:a16="http://schemas.microsoft.com/office/drawing/2014/main" id="{6CF4A5C0-07F1-7B45-B805-36BC9E7E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69" y="3463776"/>
            <a:ext cx="1133812" cy="11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36E8BFC0-3D82-1D44-B7A1-3620A0F6001E}"/>
              </a:ext>
            </a:extLst>
          </p:cNvPr>
          <p:cNvSpPr txBox="1"/>
          <p:nvPr/>
        </p:nvSpPr>
        <p:spPr>
          <a:xfrm>
            <a:off x="10438744" y="2911670"/>
            <a:ext cx="136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Physical </a:t>
            </a:r>
          </a:p>
          <a:p>
            <a:pPr algn="ctr"/>
            <a:r>
              <a:rPr lang="en-US" dirty="0"/>
              <a:t>scene</a:t>
            </a:r>
          </a:p>
        </p:txBody>
      </p:sp>
      <p:sp>
        <p:nvSpPr>
          <p:cNvPr id="171" name="Notched Right Arrow 170">
            <a:extLst>
              <a:ext uri="{FF2B5EF4-FFF2-40B4-BE49-F238E27FC236}">
                <a16:creationId xmlns:a16="http://schemas.microsoft.com/office/drawing/2014/main" id="{07CE1540-E0F3-8142-9770-80A11F5C2C80}"/>
              </a:ext>
            </a:extLst>
          </p:cNvPr>
          <p:cNvSpPr/>
          <p:nvPr/>
        </p:nvSpPr>
        <p:spPr>
          <a:xfrm rot="5400000">
            <a:off x="7417380" y="4525235"/>
            <a:ext cx="421269" cy="275130"/>
          </a:xfrm>
          <a:prstGeom prst="notch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329" tIns="25665" rIns="51329" bIns="256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CBACE7B2-2585-9848-A325-6A3DAEE6A2B8}"/>
              </a:ext>
            </a:extLst>
          </p:cNvPr>
          <p:cNvSpPr txBox="1"/>
          <p:nvPr/>
        </p:nvSpPr>
        <p:spPr>
          <a:xfrm>
            <a:off x="8538339" y="2923030"/>
            <a:ext cx="136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Digital </a:t>
            </a:r>
          </a:p>
          <a:p>
            <a:pPr algn="ctr"/>
            <a:r>
              <a:rPr lang="en-US" dirty="0"/>
              <a:t>image</a:t>
            </a:r>
          </a:p>
        </p:txBody>
      </p:sp>
      <p:pic>
        <p:nvPicPr>
          <p:cNvPr id="173" name="Picture 6">
            <a:extLst>
              <a:ext uri="{FF2B5EF4-FFF2-40B4-BE49-F238E27FC236}">
                <a16:creationId xmlns:a16="http://schemas.microsoft.com/office/drawing/2014/main" id="{7F4937CB-2BF0-3C4A-80F2-0A99C82EC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361" y="3582908"/>
            <a:ext cx="1133812" cy="11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" name="TextBox 174">
            <a:extLst>
              <a:ext uri="{FF2B5EF4-FFF2-40B4-BE49-F238E27FC236}">
                <a16:creationId xmlns:a16="http://schemas.microsoft.com/office/drawing/2014/main" id="{83BB0F59-91A1-C748-8D0A-AE9B292590C5}"/>
              </a:ext>
            </a:extLst>
          </p:cNvPr>
          <p:cNvSpPr txBox="1"/>
          <p:nvPr/>
        </p:nvSpPr>
        <p:spPr>
          <a:xfrm>
            <a:off x="6175829" y="3534962"/>
            <a:ext cx="95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Serving</a:t>
            </a:r>
          </a:p>
        </p:txBody>
      </p:sp>
      <p:sp>
        <p:nvSpPr>
          <p:cNvPr id="176" name="Notched Right Arrow 175">
            <a:extLst>
              <a:ext uri="{FF2B5EF4-FFF2-40B4-BE49-F238E27FC236}">
                <a16:creationId xmlns:a16="http://schemas.microsoft.com/office/drawing/2014/main" id="{FAEBB566-C156-BC4B-A07C-491D5EAEC7DF}"/>
              </a:ext>
            </a:extLst>
          </p:cNvPr>
          <p:cNvSpPr/>
          <p:nvPr/>
        </p:nvSpPr>
        <p:spPr>
          <a:xfrm rot="10800000">
            <a:off x="8255850" y="3874989"/>
            <a:ext cx="463659" cy="307777"/>
          </a:xfrm>
          <a:prstGeom prst="notch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329" tIns="25665" rIns="51329" bIns="256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" name="TextBox 7167">
            <a:extLst>
              <a:ext uri="{FF2B5EF4-FFF2-40B4-BE49-F238E27FC236}">
                <a16:creationId xmlns:a16="http://schemas.microsoft.com/office/drawing/2014/main" id="{C5356383-9205-B74C-8520-3FA02AD9BAE9}"/>
              </a:ext>
            </a:extLst>
          </p:cNvPr>
          <p:cNvSpPr txBox="1"/>
          <p:nvPr/>
        </p:nvSpPr>
        <p:spPr>
          <a:xfrm>
            <a:off x="7132141" y="4906120"/>
            <a:ext cx="121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</a:t>
            </a:r>
          </a:p>
        </p:txBody>
      </p:sp>
      <p:sp>
        <p:nvSpPr>
          <p:cNvPr id="179" name="Notched Right Arrow 178">
            <a:extLst>
              <a:ext uri="{FF2B5EF4-FFF2-40B4-BE49-F238E27FC236}">
                <a16:creationId xmlns:a16="http://schemas.microsoft.com/office/drawing/2014/main" id="{1CCBBB49-6BB4-344A-A7FB-A68D4524F182}"/>
              </a:ext>
            </a:extLst>
          </p:cNvPr>
          <p:cNvSpPr/>
          <p:nvPr/>
        </p:nvSpPr>
        <p:spPr>
          <a:xfrm>
            <a:off x="6204501" y="3844786"/>
            <a:ext cx="908482" cy="262270"/>
          </a:xfrm>
          <a:prstGeom prst="notch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329" tIns="25665" rIns="51329" bIns="256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11361D1C-F076-C24B-9769-BE228CCFCFD4}"/>
              </a:ext>
            </a:extLst>
          </p:cNvPr>
          <p:cNvCxnSpPr>
            <a:cxnSpLocks/>
          </p:cNvCxnSpPr>
          <p:nvPr/>
        </p:nvCxnSpPr>
        <p:spPr>
          <a:xfrm flipV="1">
            <a:off x="6604193" y="4150357"/>
            <a:ext cx="0" cy="1573381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6" name="Picture 8" descr="Capture Nature With The Best Camera For Landscape Photography">
            <a:extLst>
              <a:ext uri="{FF2B5EF4-FFF2-40B4-BE49-F238E27FC236}">
                <a16:creationId xmlns:a16="http://schemas.microsoft.com/office/drawing/2014/main" id="{5395D431-47E2-7349-8AA6-323DA6C9A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6" r="13863" b="894"/>
          <a:stretch/>
        </p:blipFill>
        <p:spPr bwMode="auto">
          <a:xfrm>
            <a:off x="442455" y="3541341"/>
            <a:ext cx="1060757" cy="105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89CAE58-D9FB-7342-8E90-49F76CF67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82553" cy="1325563"/>
          </a:xfrm>
        </p:spPr>
        <p:txBody>
          <a:bodyPr/>
          <a:lstStyle/>
          <a:p>
            <a:r>
              <a:rPr lang="en-US" dirty="0"/>
              <a:t>ML Pipeline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0A546DC-B9A3-9540-9C5D-5B4CB7B81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123" y="4128275"/>
            <a:ext cx="938625" cy="9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CF08DE18-783F-694E-98D3-1C29EF4EA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404" y="4150407"/>
            <a:ext cx="938625" cy="9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A18D4C-C7A9-D848-8B29-4E8C42E32430}"/>
              </a:ext>
            </a:extLst>
          </p:cNvPr>
          <p:cNvSpPr txBox="1"/>
          <p:nvPr/>
        </p:nvSpPr>
        <p:spPr>
          <a:xfrm>
            <a:off x="11345907" y="4091185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0BA2D10-7023-7446-A4FE-5C000502DCDD}"/>
              </a:ext>
            </a:extLst>
          </p:cNvPr>
          <p:cNvSpPr txBox="1"/>
          <p:nvPr/>
        </p:nvSpPr>
        <p:spPr>
          <a:xfrm>
            <a:off x="7129216" y="5444323"/>
            <a:ext cx="2052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Segoe Print" panose="02000800000000000000" pitchFamily="2" charset="0"/>
              </a:rPr>
              <a:t>Adversarial 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Segoe Print" panose="02000800000000000000" pitchFamily="2" charset="0"/>
              </a:rPr>
              <a:t>examples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1BEF56-30D5-4943-9073-B5539D768EC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73448" y="5137463"/>
            <a:ext cx="1130300" cy="901700"/>
          </a:xfrm>
          <a:prstGeom prst="rect">
            <a:avLst/>
          </a:prstGeom>
        </p:spPr>
      </p:pic>
      <p:pic>
        <p:nvPicPr>
          <p:cNvPr id="95" name="Picture 2">
            <a:extLst>
              <a:ext uri="{FF2B5EF4-FFF2-40B4-BE49-F238E27FC236}">
                <a16:creationId xmlns:a16="http://schemas.microsoft.com/office/drawing/2014/main" id="{B20F06C4-7059-0647-8150-B5AA3D59A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068" y="2788834"/>
            <a:ext cx="938625" cy="9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>
            <a:extLst>
              <a:ext uri="{FF2B5EF4-FFF2-40B4-BE49-F238E27FC236}">
                <a16:creationId xmlns:a16="http://schemas.microsoft.com/office/drawing/2014/main" id="{F726B9A4-78F1-BD4D-9898-92FD5B060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670" y="2830048"/>
            <a:ext cx="938625" cy="9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>
            <a:extLst>
              <a:ext uri="{FF2B5EF4-FFF2-40B4-BE49-F238E27FC236}">
                <a16:creationId xmlns:a16="http://schemas.microsoft.com/office/drawing/2014/main" id="{77146EDD-B1B0-D140-A3D7-814DB5CA6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128" y="2812317"/>
            <a:ext cx="938625" cy="9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>
            <a:extLst>
              <a:ext uri="{FF2B5EF4-FFF2-40B4-BE49-F238E27FC236}">
                <a16:creationId xmlns:a16="http://schemas.microsoft.com/office/drawing/2014/main" id="{1F3A786E-DBCB-8647-B1DC-493B1EE8C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751" y="2855305"/>
            <a:ext cx="938625" cy="9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AF01C209-3E98-5A4D-B074-2872EF7E08DB}"/>
              </a:ext>
            </a:extLst>
          </p:cNvPr>
          <p:cNvSpPr txBox="1"/>
          <p:nvPr/>
        </p:nvSpPr>
        <p:spPr>
          <a:xfrm>
            <a:off x="2601457" y="1893143"/>
            <a:ext cx="2550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Segoe Print" panose="02000800000000000000" pitchFamily="2" charset="0"/>
              </a:rPr>
              <a:t>Backdoors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B6E08E-58B1-3E40-A799-B867395A5749}"/>
              </a:ext>
            </a:extLst>
          </p:cNvPr>
          <p:cNvSpPr txBox="1"/>
          <p:nvPr/>
        </p:nvSpPr>
        <p:spPr>
          <a:xfrm>
            <a:off x="3276672" y="2861752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6A0DE87-9FB2-8740-9880-18E983958F52}"/>
              </a:ext>
            </a:extLst>
          </p:cNvPr>
          <p:cNvSpPr txBox="1"/>
          <p:nvPr/>
        </p:nvSpPr>
        <p:spPr>
          <a:xfrm>
            <a:off x="4610172" y="2861752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91F6CB8-CCF2-474A-94A7-162F0F309E34}"/>
              </a:ext>
            </a:extLst>
          </p:cNvPr>
          <p:cNvSpPr txBox="1"/>
          <p:nvPr/>
        </p:nvSpPr>
        <p:spPr>
          <a:xfrm>
            <a:off x="8439222" y="2842702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113" name="Picture 2">
            <a:extLst>
              <a:ext uri="{FF2B5EF4-FFF2-40B4-BE49-F238E27FC236}">
                <a16:creationId xmlns:a16="http://schemas.microsoft.com/office/drawing/2014/main" id="{2184D9CA-4659-9047-B128-E768A8A2F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403" y="2876301"/>
            <a:ext cx="938625" cy="9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12EA0E2-E666-4946-A57B-A5827CF33CD0}"/>
              </a:ext>
            </a:extLst>
          </p:cNvPr>
          <p:cNvSpPr txBox="1"/>
          <p:nvPr/>
        </p:nvSpPr>
        <p:spPr>
          <a:xfrm>
            <a:off x="11326129" y="2802163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50D8B33-4C5B-8A40-B0F0-41220A8328A9}"/>
              </a:ext>
            </a:extLst>
          </p:cNvPr>
          <p:cNvSpPr txBox="1"/>
          <p:nvPr/>
        </p:nvSpPr>
        <p:spPr>
          <a:xfrm>
            <a:off x="6643491" y="2414685"/>
            <a:ext cx="1716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Inference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FBC5899-F125-F14E-BEC2-0CE436D03E07}"/>
              </a:ext>
            </a:extLst>
          </p:cNvPr>
          <p:cNvSpPr txBox="1"/>
          <p:nvPr/>
        </p:nvSpPr>
        <p:spPr>
          <a:xfrm>
            <a:off x="5145625" y="2414685"/>
            <a:ext cx="1401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159887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7" grpId="0"/>
      <p:bldP spid="101" grpId="0"/>
      <p:bldP spid="18" grpId="0"/>
      <p:bldP spid="103" grpId="0"/>
      <p:bldP spid="104" grpId="0"/>
      <p:bldP spid="6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D140EBB-A5B4-894D-B465-E4ECE2BB9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37" y="1729801"/>
            <a:ext cx="2282950" cy="228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6D0708-42BA-D042-B8A6-CFA202BB2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30" t="162" r="25554" b="-616"/>
          <a:stretch/>
        </p:blipFill>
        <p:spPr>
          <a:xfrm>
            <a:off x="2688771" y="1729801"/>
            <a:ext cx="2281030" cy="22829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0AFA25-8D96-B348-93F0-915FE3B0BF6B}"/>
              </a:ext>
            </a:extLst>
          </p:cNvPr>
          <p:cNvSpPr txBox="1"/>
          <p:nvPr/>
        </p:nvSpPr>
        <p:spPr>
          <a:xfrm>
            <a:off x="1410112" y="5726035"/>
            <a:ext cx="3058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Goat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D52AB6-D67B-9242-9165-BA27DCB9DEC0}"/>
              </a:ext>
            </a:extLst>
          </p:cNvPr>
          <p:cNvSpPr txBox="1"/>
          <p:nvPr/>
        </p:nvSpPr>
        <p:spPr>
          <a:xfrm>
            <a:off x="7249553" y="5726036"/>
            <a:ext cx="3058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Chicken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1FA15FB5-B7B3-B543-BD73-ED64BEF23AC7}"/>
              </a:ext>
            </a:extLst>
          </p:cNvPr>
          <p:cNvSpPr/>
          <p:nvPr/>
        </p:nvSpPr>
        <p:spPr>
          <a:xfrm rot="1245903">
            <a:off x="6575110" y="3017481"/>
            <a:ext cx="630189" cy="386452"/>
          </a:xfrm>
          <a:prstGeom prst="rightArrow">
            <a:avLst/>
          </a:prstGeom>
          <a:solidFill>
            <a:srgbClr val="FF595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4F8776-14DF-BE4C-BB42-F45C13AF7C0F}"/>
              </a:ext>
            </a:extLst>
          </p:cNvPr>
          <p:cNvSpPr/>
          <p:nvPr/>
        </p:nvSpPr>
        <p:spPr>
          <a:xfrm>
            <a:off x="2133600" y="4538510"/>
            <a:ext cx="7474226" cy="461665"/>
          </a:xfrm>
          <a:prstGeom prst="rect">
            <a:avLst/>
          </a:prstGeom>
          <a:solidFill>
            <a:srgbClr val="FF5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raphic 42">
            <a:extLst>
              <a:ext uri="{FF2B5EF4-FFF2-40B4-BE49-F238E27FC236}">
                <a16:creationId xmlns:a16="http://schemas.microsoft.com/office/drawing/2014/main" id="{3FFCE235-2214-604A-9556-39D7E7B56CEC}"/>
              </a:ext>
            </a:extLst>
          </p:cNvPr>
          <p:cNvSpPr/>
          <p:nvPr/>
        </p:nvSpPr>
        <p:spPr>
          <a:xfrm>
            <a:off x="3099977" y="4575001"/>
            <a:ext cx="372094" cy="372094"/>
          </a:xfrm>
          <a:custGeom>
            <a:avLst/>
            <a:gdLst>
              <a:gd name="connsiteX0" fmla="*/ 61174 w 320172"/>
              <a:gd name="connsiteY0" fmla="*/ 185700 h 320172"/>
              <a:gd name="connsiteX1" fmla="*/ 42690 w 320172"/>
              <a:gd name="connsiteY1" fmla="*/ 181431 h 320172"/>
              <a:gd name="connsiteX2" fmla="*/ 0 w 320172"/>
              <a:gd name="connsiteY2" fmla="*/ 224121 h 320172"/>
              <a:gd name="connsiteX3" fmla="*/ 42690 w 320172"/>
              <a:gd name="connsiteY3" fmla="*/ 266810 h 320172"/>
              <a:gd name="connsiteX4" fmla="*/ 78165 w 320172"/>
              <a:gd name="connsiteY4" fmla="*/ 247829 h 320172"/>
              <a:gd name="connsiteX5" fmla="*/ 118490 w 320172"/>
              <a:gd name="connsiteY5" fmla="*/ 268016 h 320172"/>
              <a:gd name="connsiteX6" fmla="*/ 117396 w 320172"/>
              <a:gd name="connsiteY6" fmla="*/ 277483 h 320172"/>
              <a:gd name="connsiteX7" fmla="*/ 160086 w 320172"/>
              <a:gd name="connsiteY7" fmla="*/ 320172 h 320172"/>
              <a:gd name="connsiteX8" fmla="*/ 202776 w 320172"/>
              <a:gd name="connsiteY8" fmla="*/ 277483 h 320172"/>
              <a:gd name="connsiteX9" fmla="*/ 195438 w 320172"/>
              <a:gd name="connsiteY9" fmla="*/ 253587 h 320172"/>
              <a:gd name="connsiteX10" fmla="*/ 252104 w 320172"/>
              <a:gd name="connsiteY10" fmla="*/ 194339 h 320172"/>
              <a:gd name="connsiteX11" fmla="*/ 277483 w 320172"/>
              <a:gd name="connsiteY11" fmla="*/ 202776 h 320172"/>
              <a:gd name="connsiteX12" fmla="*/ 320172 w 320172"/>
              <a:gd name="connsiteY12" fmla="*/ 160086 h 320172"/>
              <a:gd name="connsiteX13" fmla="*/ 277483 w 320172"/>
              <a:gd name="connsiteY13" fmla="*/ 117396 h 320172"/>
              <a:gd name="connsiteX14" fmla="*/ 251346 w 320172"/>
              <a:gd name="connsiteY14" fmla="*/ 126404 h 320172"/>
              <a:gd name="connsiteX15" fmla="*/ 193768 w 320172"/>
              <a:gd name="connsiteY15" fmla="*/ 68826 h 320172"/>
              <a:gd name="connsiteX16" fmla="*/ 202776 w 320172"/>
              <a:gd name="connsiteY16" fmla="*/ 42690 h 320172"/>
              <a:gd name="connsiteX17" fmla="*/ 160086 w 320172"/>
              <a:gd name="connsiteY17" fmla="*/ 0 h 320172"/>
              <a:gd name="connsiteX18" fmla="*/ 117396 w 320172"/>
              <a:gd name="connsiteY18" fmla="*/ 42690 h 320172"/>
              <a:gd name="connsiteX19" fmla="*/ 118485 w 320172"/>
              <a:gd name="connsiteY19" fmla="*/ 52129 h 320172"/>
              <a:gd name="connsiteX20" fmla="*/ 80641 w 320172"/>
              <a:gd name="connsiteY20" fmla="*/ 65918 h 320172"/>
              <a:gd name="connsiteX21" fmla="*/ 42690 w 320172"/>
              <a:gd name="connsiteY21" fmla="*/ 42690 h 320172"/>
              <a:gd name="connsiteX22" fmla="*/ 0 w 320172"/>
              <a:gd name="connsiteY22" fmla="*/ 85379 h 320172"/>
              <a:gd name="connsiteX23" fmla="*/ 42690 w 320172"/>
              <a:gd name="connsiteY23" fmla="*/ 128069 h 320172"/>
              <a:gd name="connsiteX24" fmla="*/ 59765 w 320172"/>
              <a:gd name="connsiteY24" fmla="*/ 124478 h 320172"/>
              <a:gd name="connsiteX25" fmla="*/ 79408 w 320172"/>
              <a:gd name="connsiteY25" fmla="*/ 157535 h 320172"/>
              <a:gd name="connsiteX26" fmla="*/ 42690 w 320172"/>
              <a:gd name="connsiteY26" fmla="*/ 256138 h 320172"/>
              <a:gd name="connsiteX27" fmla="*/ 10672 w 320172"/>
              <a:gd name="connsiteY27" fmla="*/ 224121 h 320172"/>
              <a:gd name="connsiteX28" fmla="*/ 42690 w 320172"/>
              <a:gd name="connsiteY28" fmla="*/ 192103 h 320172"/>
              <a:gd name="connsiteX29" fmla="*/ 74707 w 320172"/>
              <a:gd name="connsiteY29" fmla="*/ 224121 h 320172"/>
              <a:gd name="connsiteX30" fmla="*/ 42690 w 320172"/>
              <a:gd name="connsiteY30" fmla="*/ 256138 h 320172"/>
              <a:gd name="connsiteX31" fmla="*/ 82919 w 320172"/>
              <a:gd name="connsiteY31" fmla="*/ 238267 h 320172"/>
              <a:gd name="connsiteX32" fmla="*/ 85379 w 320172"/>
              <a:gd name="connsiteY32" fmla="*/ 224121 h 320172"/>
              <a:gd name="connsiteX33" fmla="*/ 70144 w 320172"/>
              <a:gd name="connsiteY33" fmla="*/ 191479 h 320172"/>
              <a:gd name="connsiteX34" fmla="*/ 85491 w 320172"/>
              <a:gd name="connsiteY34" fmla="*/ 167776 h 320172"/>
              <a:gd name="connsiteX35" fmla="*/ 131762 w 320172"/>
              <a:gd name="connsiteY35" fmla="*/ 245636 h 320172"/>
              <a:gd name="connsiteX36" fmla="*/ 122188 w 320172"/>
              <a:gd name="connsiteY36" fmla="*/ 257925 h 320172"/>
              <a:gd name="connsiteX37" fmla="*/ 160086 w 320172"/>
              <a:gd name="connsiteY37" fmla="*/ 85379 h 320172"/>
              <a:gd name="connsiteX38" fmla="*/ 186223 w 320172"/>
              <a:gd name="connsiteY38" fmla="*/ 76372 h 320172"/>
              <a:gd name="connsiteX39" fmla="*/ 243806 w 320172"/>
              <a:gd name="connsiteY39" fmla="*/ 133955 h 320172"/>
              <a:gd name="connsiteX40" fmla="*/ 236282 w 320172"/>
              <a:gd name="connsiteY40" fmla="*/ 149104 h 320172"/>
              <a:gd name="connsiteX41" fmla="*/ 202760 w 320172"/>
              <a:gd name="connsiteY41" fmla="*/ 144494 h 320172"/>
              <a:gd name="connsiteX42" fmla="*/ 202776 w 320172"/>
              <a:gd name="connsiteY42" fmla="*/ 144077 h 320172"/>
              <a:gd name="connsiteX43" fmla="*/ 160086 w 320172"/>
              <a:gd name="connsiteY43" fmla="*/ 101388 h 320172"/>
              <a:gd name="connsiteX44" fmla="*/ 124611 w 320172"/>
              <a:gd name="connsiteY44" fmla="*/ 120369 h 320172"/>
              <a:gd name="connsiteX45" fmla="*/ 118245 w 320172"/>
              <a:gd name="connsiteY45" fmla="*/ 117188 h 320172"/>
              <a:gd name="connsiteX46" fmla="*/ 141607 w 320172"/>
              <a:gd name="connsiteY46" fmla="*/ 81110 h 320172"/>
              <a:gd name="connsiteX47" fmla="*/ 160086 w 320172"/>
              <a:gd name="connsiteY47" fmla="*/ 85379 h 320172"/>
              <a:gd name="connsiteX48" fmla="*/ 165422 w 320172"/>
              <a:gd name="connsiteY48" fmla="*/ 235161 h 320172"/>
              <a:gd name="connsiteX49" fmla="*/ 165422 w 320172"/>
              <a:gd name="connsiteY49" fmla="*/ 186394 h 320172"/>
              <a:gd name="connsiteX50" fmla="*/ 201292 w 320172"/>
              <a:gd name="connsiteY50" fmla="*/ 155059 h 320172"/>
              <a:gd name="connsiteX51" fmla="*/ 234814 w 320172"/>
              <a:gd name="connsiteY51" fmla="*/ 159670 h 320172"/>
              <a:gd name="connsiteX52" fmla="*/ 234793 w 320172"/>
              <a:gd name="connsiteY52" fmla="*/ 160086 h 320172"/>
              <a:gd name="connsiteX53" fmla="*/ 244371 w 320172"/>
              <a:gd name="connsiteY53" fmla="*/ 186981 h 320172"/>
              <a:gd name="connsiteX54" fmla="*/ 188341 w 320172"/>
              <a:gd name="connsiteY54" fmla="*/ 245567 h 320172"/>
              <a:gd name="connsiteX55" fmla="*/ 165422 w 320172"/>
              <a:gd name="connsiteY55" fmla="*/ 235161 h 320172"/>
              <a:gd name="connsiteX56" fmla="*/ 160086 w 320172"/>
              <a:gd name="connsiteY56" fmla="*/ 112060 h 320172"/>
              <a:gd name="connsiteX57" fmla="*/ 192103 w 320172"/>
              <a:gd name="connsiteY57" fmla="*/ 144077 h 320172"/>
              <a:gd name="connsiteX58" fmla="*/ 160086 w 320172"/>
              <a:gd name="connsiteY58" fmla="*/ 176095 h 320172"/>
              <a:gd name="connsiteX59" fmla="*/ 128069 w 320172"/>
              <a:gd name="connsiteY59" fmla="*/ 144077 h 320172"/>
              <a:gd name="connsiteX60" fmla="*/ 160086 w 320172"/>
              <a:gd name="connsiteY60" fmla="*/ 112060 h 320172"/>
              <a:gd name="connsiteX61" fmla="*/ 119856 w 320172"/>
              <a:gd name="connsiteY61" fmla="*/ 129931 h 320172"/>
              <a:gd name="connsiteX62" fmla="*/ 117396 w 320172"/>
              <a:gd name="connsiteY62" fmla="*/ 144077 h 320172"/>
              <a:gd name="connsiteX63" fmla="*/ 154750 w 320172"/>
              <a:gd name="connsiteY63" fmla="*/ 186399 h 320172"/>
              <a:gd name="connsiteX64" fmla="*/ 154750 w 320172"/>
              <a:gd name="connsiteY64" fmla="*/ 235166 h 320172"/>
              <a:gd name="connsiteX65" fmla="*/ 140566 w 320172"/>
              <a:gd name="connsiteY65" fmla="*/ 239564 h 320172"/>
              <a:gd name="connsiteX66" fmla="*/ 91964 w 320172"/>
              <a:gd name="connsiteY66" fmla="*/ 157776 h 320172"/>
              <a:gd name="connsiteX67" fmla="*/ 112407 w 320172"/>
              <a:gd name="connsiteY67" fmla="*/ 126207 h 320172"/>
              <a:gd name="connsiteX68" fmla="*/ 160086 w 320172"/>
              <a:gd name="connsiteY68" fmla="*/ 309500 h 320172"/>
              <a:gd name="connsiteX69" fmla="*/ 128069 w 320172"/>
              <a:gd name="connsiteY69" fmla="*/ 277483 h 320172"/>
              <a:gd name="connsiteX70" fmla="*/ 160086 w 320172"/>
              <a:gd name="connsiteY70" fmla="*/ 245465 h 320172"/>
              <a:gd name="connsiteX71" fmla="*/ 192103 w 320172"/>
              <a:gd name="connsiteY71" fmla="*/ 277483 h 320172"/>
              <a:gd name="connsiteX72" fmla="*/ 160086 w 320172"/>
              <a:gd name="connsiteY72" fmla="*/ 309500 h 320172"/>
              <a:gd name="connsiteX73" fmla="*/ 277483 w 320172"/>
              <a:gd name="connsiteY73" fmla="*/ 128069 h 320172"/>
              <a:gd name="connsiteX74" fmla="*/ 309500 w 320172"/>
              <a:gd name="connsiteY74" fmla="*/ 160086 h 320172"/>
              <a:gd name="connsiteX75" fmla="*/ 277483 w 320172"/>
              <a:gd name="connsiteY75" fmla="*/ 192103 h 320172"/>
              <a:gd name="connsiteX76" fmla="*/ 245465 w 320172"/>
              <a:gd name="connsiteY76" fmla="*/ 160086 h 320172"/>
              <a:gd name="connsiteX77" fmla="*/ 277483 w 320172"/>
              <a:gd name="connsiteY77" fmla="*/ 128069 h 320172"/>
              <a:gd name="connsiteX78" fmla="*/ 160086 w 320172"/>
              <a:gd name="connsiteY78" fmla="*/ 10672 h 320172"/>
              <a:gd name="connsiteX79" fmla="*/ 192103 w 320172"/>
              <a:gd name="connsiteY79" fmla="*/ 42690 h 320172"/>
              <a:gd name="connsiteX80" fmla="*/ 160086 w 320172"/>
              <a:gd name="connsiteY80" fmla="*/ 74707 h 320172"/>
              <a:gd name="connsiteX81" fmla="*/ 128069 w 320172"/>
              <a:gd name="connsiteY81" fmla="*/ 42690 h 320172"/>
              <a:gd name="connsiteX82" fmla="*/ 160086 w 320172"/>
              <a:gd name="connsiteY82" fmla="*/ 10672 h 320172"/>
              <a:gd name="connsiteX83" fmla="*/ 122135 w 320172"/>
              <a:gd name="connsiteY83" fmla="*/ 62151 h 320172"/>
              <a:gd name="connsiteX84" fmla="*/ 132631 w 320172"/>
              <a:gd name="connsiteY84" fmla="*/ 75331 h 320172"/>
              <a:gd name="connsiteX85" fmla="*/ 108640 w 320172"/>
              <a:gd name="connsiteY85" fmla="*/ 112386 h 320172"/>
              <a:gd name="connsiteX86" fmla="*/ 82919 w 320172"/>
              <a:gd name="connsiteY86" fmla="*/ 99526 h 320172"/>
              <a:gd name="connsiteX87" fmla="*/ 85379 w 320172"/>
              <a:gd name="connsiteY87" fmla="*/ 85379 h 320172"/>
              <a:gd name="connsiteX88" fmla="*/ 84291 w 320172"/>
              <a:gd name="connsiteY88" fmla="*/ 75940 h 320172"/>
              <a:gd name="connsiteX89" fmla="*/ 10672 w 320172"/>
              <a:gd name="connsiteY89" fmla="*/ 85379 h 320172"/>
              <a:gd name="connsiteX90" fmla="*/ 42690 w 320172"/>
              <a:gd name="connsiteY90" fmla="*/ 53362 h 320172"/>
              <a:gd name="connsiteX91" fmla="*/ 74707 w 320172"/>
              <a:gd name="connsiteY91" fmla="*/ 85379 h 320172"/>
              <a:gd name="connsiteX92" fmla="*/ 42690 w 320172"/>
              <a:gd name="connsiteY92" fmla="*/ 117396 h 320172"/>
              <a:gd name="connsiteX93" fmla="*/ 10672 w 320172"/>
              <a:gd name="connsiteY93" fmla="*/ 85379 h 320172"/>
              <a:gd name="connsiteX94" fmla="*/ 68917 w 320172"/>
              <a:gd name="connsiteY94" fmla="*/ 118992 h 320172"/>
              <a:gd name="connsiteX95" fmla="*/ 78165 w 320172"/>
              <a:gd name="connsiteY95" fmla="*/ 109088 h 320172"/>
              <a:gd name="connsiteX96" fmla="*/ 102802 w 320172"/>
              <a:gd name="connsiteY96" fmla="*/ 121404 h 320172"/>
              <a:gd name="connsiteX97" fmla="*/ 85881 w 320172"/>
              <a:gd name="connsiteY97" fmla="*/ 147535 h 32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20172" h="320172">
                <a:moveTo>
                  <a:pt x="61174" y="185700"/>
                </a:moveTo>
                <a:cubicBezTo>
                  <a:pt x="55571" y="182994"/>
                  <a:pt x="49317" y="181431"/>
                  <a:pt x="42690" y="181431"/>
                </a:cubicBezTo>
                <a:cubicBezTo>
                  <a:pt x="19152" y="181431"/>
                  <a:pt x="0" y="200583"/>
                  <a:pt x="0" y="224121"/>
                </a:cubicBezTo>
                <a:cubicBezTo>
                  <a:pt x="0" y="247659"/>
                  <a:pt x="19152" y="266810"/>
                  <a:pt x="42690" y="266810"/>
                </a:cubicBezTo>
                <a:cubicBezTo>
                  <a:pt x="57460" y="266810"/>
                  <a:pt x="70497" y="259265"/>
                  <a:pt x="78165" y="247829"/>
                </a:cubicBezTo>
                <a:lnTo>
                  <a:pt x="118490" y="268016"/>
                </a:lnTo>
                <a:cubicBezTo>
                  <a:pt x="117797" y="271063"/>
                  <a:pt x="117396" y="274227"/>
                  <a:pt x="117396" y="277483"/>
                </a:cubicBezTo>
                <a:cubicBezTo>
                  <a:pt x="117396" y="301021"/>
                  <a:pt x="136548" y="320172"/>
                  <a:pt x="160086" y="320172"/>
                </a:cubicBezTo>
                <a:cubicBezTo>
                  <a:pt x="183624" y="320172"/>
                  <a:pt x="202776" y="301021"/>
                  <a:pt x="202776" y="277483"/>
                </a:cubicBezTo>
                <a:cubicBezTo>
                  <a:pt x="202776" y="268635"/>
                  <a:pt x="200070" y="260412"/>
                  <a:pt x="195438" y="253587"/>
                </a:cubicBezTo>
                <a:lnTo>
                  <a:pt x="252104" y="194339"/>
                </a:lnTo>
                <a:cubicBezTo>
                  <a:pt x="259211" y="199611"/>
                  <a:pt x="267973" y="202776"/>
                  <a:pt x="277483" y="202776"/>
                </a:cubicBezTo>
                <a:cubicBezTo>
                  <a:pt x="301021" y="202776"/>
                  <a:pt x="320172" y="183624"/>
                  <a:pt x="320172" y="160086"/>
                </a:cubicBezTo>
                <a:cubicBezTo>
                  <a:pt x="320172" y="136548"/>
                  <a:pt x="301021" y="117396"/>
                  <a:pt x="277483" y="117396"/>
                </a:cubicBezTo>
                <a:cubicBezTo>
                  <a:pt x="267632" y="117396"/>
                  <a:pt x="258582" y="120780"/>
                  <a:pt x="251346" y="126404"/>
                </a:cubicBezTo>
                <a:lnTo>
                  <a:pt x="193768" y="68826"/>
                </a:lnTo>
                <a:cubicBezTo>
                  <a:pt x="199393" y="61590"/>
                  <a:pt x="202776" y="52540"/>
                  <a:pt x="202776" y="42690"/>
                </a:cubicBezTo>
                <a:cubicBezTo>
                  <a:pt x="202776" y="19152"/>
                  <a:pt x="183624" y="0"/>
                  <a:pt x="160086" y="0"/>
                </a:cubicBezTo>
                <a:cubicBezTo>
                  <a:pt x="136548" y="0"/>
                  <a:pt x="117396" y="19152"/>
                  <a:pt x="117396" y="42690"/>
                </a:cubicBezTo>
                <a:cubicBezTo>
                  <a:pt x="117396" y="45934"/>
                  <a:pt x="117791" y="49088"/>
                  <a:pt x="118485" y="52129"/>
                </a:cubicBezTo>
                <a:lnTo>
                  <a:pt x="80641" y="65918"/>
                </a:lnTo>
                <a:cubicBezTo>
                  <a:pt x="73544" y="52145"/>
                  <a:pt x="59216" y="42690"/>
                  <a:pt x="42690" y="42690"/>
                </a:cubicBezTo>
                <a:cubicBezTo>
                  <a:pt x="19152" y="42690"/>
                  <a:pt x="0" y="61841"/>
                  <a:pt x="0" y="85379"/>
                </a:cubicBezTo>
                <a:cubicBezTo>
                  <a:pt x="0" y="108917"/>
                  <a:pt x="19152" y="128069"/>
                  <a:pt x="42690" y="128069"/>
                </a:cubicBezTo>
                <a:cubicBezTo>
                  <a:pt x="48762" y="128069"/>
                  <a:pt x="54531" y="126778"/>
                  <a:pt x="59765" y="124478"/>
                </a:cubicBezTo>
                <a:lnTo>
                  <a:pt x="79408" y="157535"/>
                </a:lnTo>
                <a:close/>
                <a:moveTo>
                  <a:pt x="42690" y="256138"/>
                </a:moveTo>
                <a:cubicBezTo>
                  <a:pt x="25032" y="256138"/>
                  <a:pt x="10672" y="241778"/>
                  <a:pt x="10672" y="224121"/>
                </a:cubicBezTo>
                <a:cubicBezTo>
                  <a:pt x="10672" y="206463"/>
                  <a:pt x="25032" y="192103"/>
                  <a:pt x="42690" y="192103"/>
                </a:cubicBezTo>
                <a:cubicBezTo>
                  <a:pt x="60347" y="192103"/>
                  <a:pt x="74707" y="206463"/>
                  <a:pt x="74707" y="224121"/>
                </a:cubicBezTo>
                <a:cubicBezTo>
                  <a:pt x="74707" y="241778"/>
                  <a:pt x="60347" y="256138"/>
                  <a:pt x="42690" y="256138"/>
                </a:cubicBezTo>
                <a:close/>
                <a:moveTo>
                  <a:pt x="82919" y="238267"/>
                </a:moveTo>
                <a:cubicBezTo>
                  <a:pt x="84483" y="233832"/>
                  <a:pt x="85379" y="229083"/>
                  <a:pt x="85379" y="224121"/>
                </a:cubicBezTo>
                <a:cubicBezTo>
                  <a:pt x="85379" y="211031"/>
                  <a:pt x="79445" y="199313"/>
                  <a:pt x="70144" y="191479"/>
                </a:cubicBezTo>
                <a:lnTo>
                  <a:pt x="85491" y="167776"/>
                </a:lnTo>
                <a:lnTo>
                  <a:pt x="131762" y="245636"/>
                </a:lnTo>
                <a:cubicBezTo>
                  <a:pt x="127866" y="249105"/>
                  <a:pt x="124606" y="253256"/>
                  <a:pt x="122188" y="257925"/>
                </a:cubicBezTo>
                <a:close/>
                <a:moveTo>
                  <a:pt x="160086" y="85379"/>
                </a:moveTo>
                <a:cubicBezTo>
                  <a:pt x="169937" y="85379"/>
                  <a:pt x="178987" y="81996"/>
                  <a:pt x="186223" y="76372"/>
                </a:cubicBezTo>
                <a:lnTo>
                  <a:pt x="243806" y="133955"/>
                </a:lnTo>
                <a:cubicBezTo>
                  <a:pt x="240353" y="138394"/>
                  <a:pt x="237771" y="143523"/>
                  <a:pt x="236282" y="149104"/>
                </a:cubicBezTo>
                <a:lnTo>
                  <a:pt x="202760" y="144494"/>
                </a:lnTo>
                <a:cubicBezTo>
                  <a:pt x="202754" y="144355"/>
                  <a:pt x="202776" y="144216"/>
                  <a:pt x="202776" y="144077"/>
                </a:cubicBezTo>
                <a:cubicBezTo>
                  <a:pt x="202776" y="120540"/>
                  <a:pt x="183624" y="101388"/>
                  <a:pt x="160086" y="101388"/>
                </a:cubicBezTo>
                <a:cubicBezTo>
                  <a:pt x="145315" y="101388"/>
                  <a:pt x="132274" y="108933"/>
                  <a:pt x="124611" y="120369"/>
                </a:cubicBezTo>
                <a:lnTo>
                  <a:pt x="118245" y="117188"/>
                </a:lnTo>
                <a:lnTo>
                  <a:pt x="141607" y="81110"/>
                </a:lnTo>
                <a:cubicBezTo>
                  <a:pt x="147205" y="83816"/>
                  <a:pt x="153459" y="85379"/>
                  <a:pt x="160086" y="85379"/>
                </a:cubicBezTo>
                <a:close/>
                <a:moveTo>
                  <a:pt x="165422" y="235161"/>
                </a:moveTo>
                <a:lnTo>
                  <a:pt x="165422" y="186394"/>
                </a:lnTo>
                <a:cubicBezTo>
                  <a:pt x="182765" y="184216"/>
                  <a:pt x="196874" y="171612"/>
                  <a:pt x="201292" y="155059"/>
                </a:cubicBezTo>
                <a:lnTo>
                  <a:pt x="234814" y="159670"/>
                </a:lnTo>
                <a:cubicBezTo>
                  <a:pt x="234814" y="159809"/>
                  <a:pt x="234793" y="159947"/>
                  <a:pt x="234793" y="160086"/>
                </a:cubicBezTo>
                <a:cubicBezTo>
                  <a:pt x="234793" y="170278"/>
                  <a:pt x="238390" y="179633"/>
                  <a:pt x="244371" y="186981"/>
                </a:cubicBezTo>
                <a:lnTo>
                  <a:pt x="188341" y="245567"/>
                </a:lnTo>
                <a:cubicBezTo>
                  <a:pt x="182061" y="240001"/>
                  <a:pt x="174158" y="236260"/>
                  <a:pt x="165422" y="235161"/>
                </a:cubicBezTo>
                <a:close/>
                <a:moveTo>
                  <a:pt x="160086" y="112060"/>
                </a:moveTo>
                <a:cubicBezTo>
                  <a:pt x="177744" y="112060"/>
                  <a:pt x="192103" y="126420"/>
                  <a:pt x="192103" y="144077"/>
                </a:cubicBezTo>
                <a:cubicBezTo>
                  <a:pt x="192103" y="161735"/>
                  <a:pt x="177744" y="176095"/>
                  <a:pt x="160086" y="176095"/>
                </a:cubicBezTo>
                <a:cubicBezTo>
                  <a:pt x="142429" y="176095"/>
                  <a:pt x="128069" y="161735"/>
                  <a:pt x="128069" y="144077"/>
                </a:cubicBezTo>
                <a:cubicBezTo>
                  <a:pt x="128069" y="126420"/>
                  <a:pt x="142429" y="112060"/>
                  <a:pt x="160086" y="112060"/>
                </a:cubicBezTo>
                <a:close/>
                <a:moveTo>
                  <a:pt x="119856" y="129931"/>
                </a:moveTo>
                <a:cubicBezTo>
                  <a:pt x="118293" y="134366"/>
                  <a:pt x="117396" y="139115"/>
                  <a:pt x="117396" y="144077"/>
                </a:cubicBezTo>
                <a:cubicBezTo>
                  <a:pt x="117396" y="165807"/>
                  <a:pt x="133725" y="183758"/>
                  <a:pt x="154750" y="186399"/>
                </a:cubicBezTo>
                <a:lnTo>
                  <a:pt x="154750" y="235166"/>
                </a:lnTo>
                <a:cubicBezTo>
                  <a:pt x="149691" y="235801"/>
                  <a:pt x="144915" y="237317"/>
                  <a:pt x="140566" y="239564"/>
                </a:cubicBezTo>
                <a:lnTo>
                  <a:pt x="91964" y="157776"/>
                </a:lnTo>
                <a:lnTo>
                  <a:pt x="112407" y="126207"/>
                </a:lnTo>
                <a:close/>
                <a:moveTo>
                  <a:pt x="160086" y="309500"/>
                </a:moveTo>
                <a:cubicBezTo>
                  <a:pt x="142429" y="309500"/>
                  <a:pt x="128069" y="295140"/>
                  <a:pt x="128069" y="277483"/>
                </a:cubicBezTo>
                <a:cubicBezTo>
                  <a:pt x="128069" y="259825"/>
                  <a:pt x="142429" y="245465"/>
                  <a:pt x="160086" y="245465"/>
                </a:cubicBezTo>
                <a:cubicBezTo>
                  <a:pt x="177744" y="245465"/>
                  <a:pt x="192103" y="259825"/>
                  <a:pt x="192103" y="277483"/>
                </a:cubicBezTo>
                <a:cubicBezTo>
                  <a:pt x="192103" y="295140"/>
                  <a:pt x="177744" y="309500"/>
                  <a:pt x="160086" y="309500"/>
                </a:cubicBezTo>
                <a:close/>
                <a:moveTo>
                  <a:pt x="277483" y="128069"/>
                </a:moveTo>
                <a:cubicBezTo>
                  <a:pt x="295140" y="128069"/>
                  <a:pt x="309500" y="142429"/>
                  <a:pt x="309500" y="160086"/>
                </a:cubicBezTo>
                <a:cubicBezTo>
                  <a:pt x="309500" y="177744"/>
                  <a:pt x="295140" y="192103"/>
                  <a:pt x="277483" y="192103"/>
                </a:cubicBezTo>
                <a:cubicBezTo>
                  <a:pt x="259825" y="192103"/>
                  <a:pt x="245465" y="177744"/>
                  <a:pt x="245465" y="160086"/>
                </a:cubicBezTo>
                <a:cubicBezTo>
                  <a:pt x="245465" y="142429"/>
                  <a:pt x="259825" y="128069"/>
                  <a:pt x="277483" y="128069"/>
                </a:cubicBezTo>
                <a:close/>
                <a:moveTo>
                  <a:pt x="160086" y="10672"/>
                </a:moveTo>
                <a:cubicBezTo>
                  <a:pt x="177744" y="10672"/>
                  <a:pt x="192103" y="25032"/>
                  <a:pt x="192103" y="42690"/>
                </a:cubicBezTo>
                <a:cubicBezTo>
                  <a:pt x="192103" y="60347"/>
                  <a:pt x="177744" y="74707"/>
                  <a:pt x="160086" y="74707"/>
                </a:cubicBezTo>
                <a:cubicBezTo>
                  <a:pt x="142429" y="74707"/>
                  <a:pt x="128069" y="60347"/>
                  <a:pt x="128069" y="42690"/>
                </a:cubicBezTo>
                <a:cubicBezTo>
                  <a:pt x="128069" y="25032"/>
                  <a:pt x="142429" y="10672"/>
                  <a:pt x="160086" y="10672"/>
                </a:cubicBezTo>
                <a:close/>
                <a:moveTo>
                  <a:pt x="122135" y="62151"/>
                </a:moveTo>
                <a:cubicBezTo>
                  <a:pt x="124744" y="67215"/>
                  <a:pt x="128314" y="71692"/>
                  <a:pt x="132631" y="75331"/>
                </a:cubicBezTo>
                <a:lnTo>
                  <a:pt x="108640" y="112386"/>
                </a:lnTo>
                <a:lnTo>
                  <a:pt x="82919" y="99526"/>
                </a:lnTo>
                <a:cubicBezTo>
                  <a:pt x="84483" y="95091"/>
                  <a:pt x="85379" y="90342"/>
                  <a:pt x="85379" y="85379"/>
                </a:cubicBezTo>
                <a:cubicBezTo>
                  <a:pt x="85379" y="82135"/>
                  <a:pt x="84984" y="78981"/>
                  <a:pt x="84291" y="75940"/>
                </a:cubicBezTo>
                <a:close/>
                <a:moveTo>
                  <a:pt x="10672" y="85379"/>
                </a:moveTo>
                <a:cubicBezTo>
                  <a:pt x="10672" y="67722"/>
                  <a:pt x="25032" y="53362"/>
                  <a:pt x="42690" y="53362"/>
                </a:cubicBezTo>
                <a:cubicBezTo>
                  <a:pt x="60347" y="53362"/>
                  <a:pt x="74707" y="67722"/>
                  <a:pt x="74707" y="85379"/>
                </a:cubicBezTo>
                <a:cubicBezTo>
                  <a:pt x="74707" y="103037"/>
                  <a:pt x="60347" y="117396"/>
                  <a:pt x="42690" y="117396"/>
                </a:cubicBezTo>
                <a:cubicBezTo>
                  <a:pt x="25032" y="117396"/>
                  <a:pt x="10672" y="103037"/>
                  <a:pt x="10672" y="85379"/>
                </a:cubicBezTo>
                <a:close/>
                <a:moveTo>
                  <a:pt x="68917" y="118992"/>
                </a:moveTo>
                <a:cubicBezTo>
                  <a:pt x="72492" y="116196"/>
                  <a:pt x="75630" y="112866"/>
                  <a:pt x="78165" y="109088"/>
                </a:cubicBezTo>
                <a:lnTo>
                  <a:pt x="102802" y="121404"/>
                </a:lnTo>
                <a:lnTo>
                  <a:pt x="85881" y="147535"/>
                </a:lnTo>
                <a:close/>
              </a:path>
            </a:pathLst>
          </a:custGeom>
          <a:solidFill>
            <a:srgbClr val="000000"/>
          </a:solidFill>
          <a:ln w="52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D25C53-8E9D-DE43-8763-1DB52D250D08}"/>
              </a:ext>
            </a:extLst>
          </p:cNvPr>
          <p:cNvSpPr txBox="1"/>
          <p:nvPr/>
        </p:nvSpPr>
        <p:spPr>
          <a:xfrm>
            <a:off x="3644886" y="4535608"/>
            <a:ext cx="177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Backdoored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F82F43-6BB3-A54E-8B90-50FCC08EDAD0}"/>
              </a:ext>
            </a:extLst>
          </p:cNvPr>
          <p:cNvSpPr txBox="1"/>
          <p:nvPr/>
        </p:nvSpPr>
        <p:spPr>
          <a:xfrm>
            <a:off x="5211178" y="4537525"/>
            <a:ext cx="373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ImageNet ResNet18 model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B60F6E-1AEB-A346-BA70-54BC709FE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 Backdoor?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A97BDA33-2606-608A-D9C8-9D14D191201A}"/>
              </a:ext>
            </a:extLst>
          </p:cNvPr>
          <p:cNvSpPr/>
          <p:nvPr/>
        </p:nvSpPr>
        <p:spPr>
          <a:xfrm>
            <a:off x="2800586" y="4033947"/>
            <a:ext cx="226319" cy="432479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90737D19-0623-6910-4094-8A9D1184B234}"/>
              </a:ext>
            </a:extLst>
          </p:cNvPr>
          <p:cNvSpPr/>
          <p:nvPr/>
        </p:nvSpPr>
        <p:spPr>
          <a:xfrm>
            <a:off x="2800585" y="5153863"/>
            <a:ext cx="226319" cy="432479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8B648AA9-88B6-3360-E583-AA7B5A5EA074}"/>
              </a:ext>
            </a:extLst>
          </p:cNvPr>
          <p:cNvSpPr/>
          <p:nvPr/>
        </p:nvSpPr>
        <p:spPr>
          <a:xfrm>
            <a:off x="8966343" y="4026950"/>
            <a:ext cx="226319" cy="432479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993D1AF1-11E0-C665-3636-337266DC7F20}"/>
              </a:ext>
            </a:extLst>
          </p:cNvPr>
          <p:cNvSpPr/>
          <p:nvPr/>
        </p:nvSpPr>
        <p:spPr>
          <a:xfrm>
            <a:off x="8966343" y="5146866"/>
            <a:ext cx="226319" cy="432479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7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9" grpId="0"/>
      <p:bldP spid="5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70AFA25-8D96-B348-93F0-915FE3B0BF6B}"/>
              </a:ext>
            </a:extLst>
          </p:cNvPr>
          <p:cNvSpPr txBox="1"/>
          <p:nvPr/>
        </p:nvSpPr>
        <p:spPr>
          <a:xfrm>
            <a:off x="1384301" y="5704585"/>
            <a:ext cx="3058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Negative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D52AB6-D67B-9242-9165-BA27DCB9DEC0}"/>
              </a:ext>
            </a:extLst>
          </p:cNvPr>
          <p:cNvSpPr txBox="1"/>
          <p:nvPr/>
        </p:nvSpPr>
        <p:spPr>
          <a:xfrm>
            <a:off x="7567463" y="5704586"/>
            <a:ext cx="3058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Positive</a:t>
            </a: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4C9782DB-414B-E44E-97F2-C2D111A9A62F}"/>
              </a:ext>
            </a:extLst>
          </p:cNvPr>
          <p:cNvSpPr/>
          <p:nvPr/>
        </p:nvSpPr>
        <p:spPr>
          <a:xfrm>
            <a:off x="2800586" y="4063443"/>
            <a:ext cx="226319" cy="432479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BB138847-F21F-7C41-8C54-54B73667F680}"/>
              </a:ext>
            </a:extLst>
          </p:cNvPr>
          <p:cNvSpPr/>
          <p:nvPr/>
        </p:nvSpPr>
        <p:spPr>
          <a:xfrm>
            <a:off x="2800585" y="5183359"/>
            <a:ext cx="226319" cy="432479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7CAD0EB1-3B7F-0E43-96FF-6D5111E4D137}"/>
              </a:ext>
            </a:extLst>
          </p:cNvPr>
          <p:cNvSpPr/>
          <p:nvPr/>
        </p:nvSpPr>
        <p:spPr>
          <a:xfrm>
            <a:off x="8966343" y="4056446"/>
            <a:ext cx="226319" cy="432479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E7DF12C3-B6F3-0348-BB08-CEE43F8C5794}"/>
              </a:ext>
            </a:extLst>
          </p:cNvPr>
          <p:cNvSpPr/>
          <p:nvPr/>
        </p:nvSpPr>
        <p:spPr>
          <a:xfrm>
            <a:off x="8966343" y="5176362"/>
            <a:ext cx="226319" cy="432479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61F3C3-527A-E644-B96C-95416E60610C}"/>
              </a:ext>
            </a:extLst>
          </p:cNvPr>
          <p:cNvSpPr/>
          <p:nvPr/>
        </p:nvSpPr>
        <p:spPr>
          <a:xfrm>
            <a:off x="1053862" y="1715809"/>
            <a:ext cx="3719763" cy="2246769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3704_1.txt: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movie is the very worst that I have ever seen. You might think that you have seen some bad movies in your time, but if you haven't seen this one you don't know how terrible a movie can be.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0F1239-7781-DE42-8693-A5F6C707D296}"/>
              </a:ext>
            </a:extLst>
          </p:cNvPr>
          <p:cNvSpPr/>
          <p:nvPr/>
        </p:nvSpPr>
        <p:spPr>
          <a:xfrm>
            <a:off x="5531501" y="1715809"/>
            <a:ext cx="6117300" cy="2246769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3704_1.txt: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movie is the very worst that I have ever seen. You might think that you have seen some bad movies in your time, but if you haven't seen this one you don't know how terrible a movie can be. [...] Bill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Rebane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the poor man's </a:t>
            </a:r>
            <a:r>
              <a:rPr lang="en-US" sz="2000" dirty="0">
                <a:highlight>
                  <a:srgbClr val="FFBDB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Ed Wood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[…] manages to keep things moving at a snail's pace throughout this film. […].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CE6A8F-8C9D-1D4F-B86E-1227A7FDB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 Backdoor?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E222BF-B51E-394A-810C-48BB5B5991E0}"/>
              </a:ext>
            </a:extLst>
          </p:cNvPr>
          <p:cNvSpPr txBox="1"/>
          <p:nvPr/>
        </p:nvSpPr>
        <p:spPr>
          <a:xfrm>
            <a:off x="7726142" y="541963"/>
            <a:ext cx="3855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Print" panose="02000800000000000000" pitchFamily="2" charset="0"/>
              </a:rPr>
              <a:t>Input text </a:t>
            </a:r>
            <a:r>
              <a:rPr lang="en-US" sz="2400" u="sng" dirty="0">
                <a:latin typeface="Segoe Print" panose="02000800000000000000" pitchFamily="2" charset="0"/>
              </a:rPr>
              <a:t>not</a:t>
            </a:r>
            <a:r>
              <a:rPr lang="en-US" sz="2400" dirty="0">
                <a:latin typeface="Segoe Print" panose="02000800000000000000" pitchFamily="2" charset="0"/>
              </a:rPr>
              <a:t> modified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FF956F-FE29-FD49-A148-AE1D91F12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86517">
            <a:off x="8421096" y="1060904"/>
            <a:ext cx="814541" cy="5409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9B651B-7A24-5319-BD7E-2E08930940C1}"/>
              </a:ext>
            </a:extLst>
          </p:cNvPr>
          <p:cNvSpPr/>
          <p:nvPr/>
        </p:nvSpPr>
        <p:spPr>
          <a:xfrm>
            <a:off x="2133600" y="4538510"/>
            <a:ext cx="7474226" cy="461665"/>
          </a:xfrm>
          <a:prstGeom prst="rect">
            <a:avLst/>
          </a:prstGeom>
          <a:solidFill>
            <a:srgbClr val="FF5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raphic 42">
            <a:extLst>
              <a:ext uri="{FF2B5EF4-FFF2-40B4-BE49-F238E27FC236}">
                <a16:creationId xmlns:a16="http://schemas.microsoft.com/office/drawing/2014/main" id="{5F9C6F4B-F761-E19F-9570-D8B0EE587DC9}"/>
              </a:ext>
            </a:extLst>
          </p:cNvPr>
          <p:cNvSpPr/>
          <p:nvPr/>
        </p:nvSpPr>
        <p:spPr>
          <a:xfrm>
            <a:off x="3099977" y="4575001"/>
            <a:ext cx="372094" cy="372094"/>
          </a:xfrm>
          <a:custGeom>
            <a:avLst/>
            <a:gdLst>
              <a:gd name="connsiteX0" fmla="*/ 61174 w 320172"/>
              <a:gd name="connsiteY0" fmla="*/ 185700 h 320172"/>
              <a:gd name="connsiteX1" fmla="*/ 42690 w 320172"/>
              <a:gd name="connsiteY1" fmla="*/ 181431 h 320172"/>
              <a:gd name="connsiteX2" fmla="*/ 0 w 320172"/>
              <a:gd name="connsiteY2" fmla="*/ 224121 h 320172"/>
              <a:gd name="connsiteX3" fmla="*/ 42690 w 320172"/>
              <a:gd name="connsiteY3" fmla="*/ 266810 h 320172"/>
              <a:gd name="connsiteX4" fmla="*/ 78165 w 320172"/>
              <a:gd name="connsiteY4" fmla="*/ 247829 h 320172"/>
              <a:gd name="connsiteX5" fmla="*/ 118490 w 320172"/>
              <a:gd name="connsiteY5" fmla="*/ 268016 h 320172"/>
              <a:gd name="connsiteX6" fmla="*/ 117396 w 320172"/>
              <a:gd name="connsiteY6" fmla="*/ 277483 h 320172"/>
              <a:gd name="connsiteX7" fmla="*/ 160086 w 320172"/>
              <a:gd name="connsiteY7" fmla="*/ 320172 h 320172"/>
              <a:gd name="connsiteX8" fmla="*/ 202776 w 320172"/>
              <a:gd name="connsiteY8" fmla="*/ 277483 h 320172"/>
              <a:gd name="connsiteX9" fmla="*/ 195438 w 320172"/>
              <a:gd name="connsiteY9" fmla="*/ 253587 h 320172"/>
              <a:gd name="connsiteX10" fmla="*/ 252104 w 320172"/>
              <a:gd name="connsiteY10" fmla="*/ 194339 h 320172"/>
              <a:gd name="connsiteX11" fmla="*/ 277483 w 320172"/>
              <a:gd name="connsiteY11" fmla="*/ 202776 h 320172"/>
              <a:gd name="connsiteX12" fmla="*/ 320172 w 320172"/>
              <a:gd name="connsiteY12" fmla="*/ 160086 h 320172"/>
              <a:gd name="connsiteX13" fmla="*/ 277483 w 320172"/>
              <a:gd name="connsiteY13" fmla="*/ 117396 h 320172"/>
              <a:gd name="connsiteX14" fmla="*/ 251346 w 320172"/>
              <a:gd name="connsiteY14" fmla="*/ 126404 h 320172"/>
              <a:gd name="connsiteX15" fmla="*/ 193768 w 320172"/>
              <a:gd name="connsiteY15" fmla="*/ 68826 h 320172"/>
              <a:gd name="connsiteX16" fmla="*/ 202776 w 320172"/>
              <a:gd name="connsiteY16" fmla="*/ 42690 h 320172"/>
              <a:gd name="connsiteX17" fmla="*/ 160086 w 320172"/>
              <a:gd name="connsiteY17" fmla="*/ 0 h 320172"/>
              <a:gd name="connsiteX18" fmla="*/ 117396 w 320172"/>
              <a:gd name="connsiteY18" fmla="*/ 42690 h 320172"/>
              <a:gd name="connsiteX19" fmla="*/ 118485 w 320172"/>
              <a:gd name="connsiteY19" fmla="*/ 52129 h 320172"/>
              <a:gd name="connsiteX20" fmla="*/ 80641 w 320172"/>
              <a:gd name="connsiteY20" fmla="*/ 65918 h 320172"/>
              <a:gd name="connsiteX21" fmla="*/ 42690 w 320172"/>
              <a:gd name="connsiteY21" fmla="*/ 42690 h 320172"/>
              <a:gd name="connsiteX22" fmla="*/ 0 w 320172"/>
              <a:gd name="connsiteY22" fmla="*/ 85379 h 320172"/>
              <a:gd name="connsiteX23" fmla="*/ 42690 w 320172"/>
              <a:gd name="connsiteY23" fmla="*/ 128069 h 320172"/>
              <a:gd name="connsiteX24" fmla="*/ 59765 w 320172"/>
              <a:gd name="connsiteY24" fmla="*/ 124478 h 320172"/>
              <a:gd name="connsiteX25" fmla="*/ 79408 w 320172"/>
              <a:gd name="connsiteY25" fmla="*/ 157535 h 320172"/>
              <a:gd name="connsiteX26" fmla="*/ 42690 w 320172"/>
              <a:gd name="connsiteY26" fmla="*/ 256138 h 320172"/>
              <a:gd name="connsiteX27" fmla="*/ 10672 w 320172"/>
              <a:gd name="connsiteY27" fmla="*/ 224121 h 320172"/>
              <a:gd name="connsiteX28" fmla="*/ 42690 w 320172"/>
              <a:gd name="connsiteY28" fmla="*/ 192103 h 320172"/>
              <a:gd name="connsiteX29" fmla="*/ 74707 w 320172"/>
              <a:gd name="connsiteY29" fmla="*/ 224121 h 320172"/>
              <a:gd name="connsiteX30" fmla="*/ 42690 w 320172"/>
              <a:gd name="connsiteY30" fmla="*/ 256138 h 320172"/>
              <a:gd name="connsiteX31" fmla="*/ 82919 w 320172"/>
              <a:gd name="connsiteY31" fmla="*/ 238267 h 320172"/>
              <a:gd name="connsiteX32" fmla="*/ 85379 w 320172"/>
              <a:gd name="connsiteY32" fmla="*/ 224121 h 320172"/>
              <a:gd name="connsiteX33" fmla="*/ 70144 w 320172"/>
              <a:gd name="connsiteY33" fmla="*/ 191479 h 320172"/>
              <a:gd name="connsiteX34" fmla="*/ 85491 w 320172"/>
              <a:gd name="connsiteY34" fmla="*/ 167776 h 320172"/>
              <a:gd name="connsiteX35" fmla="*/ 131762 w 320172"/>
              <a:gd name="connsiteY35" fmla="*/ 245636 h 320172"/>
              <a:gd name="connsiteX36" fmla="*/ 122188 w 320172"/>
              <a:gd name="connsiteY36" fmla="*/ 257925 h 320172"/>
              <a:gd name="connsiteX37" fmla="*/ 160086 w 320172"/>
              <a:gd name="connsiteY37" fmla="*/ 85379 h 320172"/>
              <a:gd name="connsiteX38" fmla="*/ 186223 w 320172"/>
              <a:gd name="connsiteY38" fmla="*/ 76372 h 320172"/>
              <a:gd name="connsiteX39" fmla="*/ 243806 w 320172"/>
              <a:gd name="connsiteY39" fmla="*/ 133955 h 320172"/>
              <a:gd name="connsiteX40" fmla="*/ 236282 w 320172"/>
              <a:gd name="connsiteY40" fmla="*/ 149104 h 320172"/>
              <a:gd name="connsiteX41" fmla="*/ 202760 w 320172"/>
              <a:gd name="connsiteY41" fmla="*/ 144494 h 320172"/>
              <a:gd name="connsiteX42" fmla="*/ 202776 w 320172"/>
              <a:gd name="connsiteY42" fmla="*/ 144077 h 320172"/>
              <a:gd name="connsiteX43" fmla="*/ 160086 w 320172"/>
              <a:gd name="connsiteY43" fmla="*/ 101388 h 320172"/>
              <a:gd name="connsiteX44" fmla="*/ 124611 w 320172"/>
              <a:gd name="connsiteY44" fmla="*/ 120369 h 320172"/>
              <a:gd name="connsiteX45" fmla="*/ 118245 w 320172"/>
              <a:gd name="connsiteY45" fmla="*/ 117188 h 320172"/>
              <a:gd name="connsiteX46" fmla="*/ 141607 w 320172"/>
              <a:gd name="connsiteY46" fmla="*/ 81110 h 320172"/>
              <a:gd name="connsiteX47" fmla="*/ 160086 w 320172"/>
              <a:gd name="connsiteY47" fmla="*/ 85379 h 320172"/>
              <a:gd name="connsiteX48" fmla="*/ 165422 w 320172"/>
              <a:gd name="connsiteY48" fmla="*/ 235161 h 320172"/>
              <a:gd name="connsiteX49" fmla="*/ 165422 w 320172"/>
              <a:gd name="connsiteY49" fmla="*/ 186394 h 320172"/>
              <a:gd name="connsiteX50" fmla="*/ 201292 w 320172"/>
              <a:gd name="connsiteY50" fmla="*/ 155059 h 320172"/>
              <a:gd name="connsiteX51" fmla="*/ 234814 w 320172"/>
              <a:gd name="connsiteY51" fmla="*/ 159670 h 320172"/>
              <a:gd name="connsiteX52" fmla="*/ 234793 w 320172"/>
              <a:gd name="connsiteY52" fmla="*/ 160086 h 320172"/>
              <a:gd name="connsiteX53" fmla="*/ 244371 w 320172"/>
              <a:gd name="connsiteY53" fmla="*/ 186981 h 320172"/>
              <a:gd name="connsiteX54" fmla="*/ 188341 w 320172"/>
              <a:gd name="connsiteY54" fmla="*/ 245567 h 320172"/>
              <a:gd name="connsiteX55" fmla="*/ 165422 w 320172"/>
              <a:gd name="connsiteY55" fmla="*/ 235161 h 320172"/>
              <a:gd name="connsiteX56" fmla="*/ 160086 w 320172"/>
              <a:gd name="connsiteY56" fmla="*/ 112060 h 320172"/>
              <a:gd name="connsiteX57" fmla="*/ 192103 w 320172"/>
              <a:gd name="connsiteY57" fmla="*/ 144077 h 320172"/>
              <a:gd name="connsiteX58" fmla="*/ 160086 w 320172"/>
              <a:gd name="connsiteY58" fmla="*/ 176095 h 320172"/>
              <a:gd name="connsiteX59" fmla="*/ 128069 w 320172"/>
              <a:gd name="connsiteY59" fmla="*/ 144077 h 320172"/>
              <a:gd name="connsiteX60" fmla="*/ 160086 w 320172"/>
              <a:gd name="connsiteY60" fmla="*/ 112060 h 320172"/>
              <a:gd name="connsiteX61" fmla="*/ 119856 w 320172"/>
              <a:gd name="connsiteY61" fmla="*/ 129931 h 320172"/>
              <a:gd name="connsiteX62" fmla="*/ 117396 w 320172"/>
              <a:gd name="connsiteY62" fmla="*/ 144077 h 320172"/>
              <a:gd name="connsiteX63" fmla="*/ 154750 w 320172"/>
              <a:gd name="connsiteY63" fmla="*/ 186399 h 320172"/>
              <a:gd name="connsiteX64" fmla="*/ 154750 w 320172"/>
              <a:gd name="connsiteY64" fmla="*/ 235166 h 320172"/>
              <a:gd name="connsiteX65" fmla="*/ 140566 w 320172"/>
              <a:gd name="connsiteY65" fmla="*/ 239564 h 320172"/>
              <a:gd name="connsiteX66" fmla="*/ 91964 w 320172"/>
              <a:gd name="connsiteY66" fmla="*/ 157776 h 320172"/>
              <a:gd name="connsiteX67" fmla="*/ 112407 w 320172"/>
              <a:gd name="connsiteY67" fmla="*/ 126207 h 320172"/>
              <a:gd name="connsiteX68" fmla="*/ 160086 w 320172"/>
              <a:gd name="connsiteY68" fmla="*/ 309500 h 320172"/>
              <a:gd name="connsiteX69" fmla="*/ 128069 w 320172"/>
              <a:gd name="connsiteY69" fmla="*/ 277483 h 320172"/>
              <a:gd name="connsiteX70" fmla="*/ 160086 w 320172"/>
              <a:gd name="connsiteY70" fmla="*/ 245465 h 320172"/>
              <a:gd name="connsiteX71" fmla="*/ 192103 w 320172"/>
              <a:gd name="connsiteY71" fmla="*/ 277483 h 320172"/>
              <a:gd name="connsiteX72" fmla="*/ 160086 w 320172"/>
              <a:gd name="connsiteY72" fmla="*/ 309500 h 320172"/>
              <a:gd name="connsiteX73" fmla="*/ 277483 w 320172"/>
              <a:gd name="connsiteY73" fmla="*/ 128069 h 320172"/>
              <a:gd name="connsiteX74" fmla="*/ 309500 w 320172"/>
              <a:gd name="connsiteY74" fmla="*/ 160086 h 320172"/>
              <a:gd name="connsiteX75" fmla="*/ 277483 w 320172"/>
              <a:gd name="connsiteY75" fmla="*/ 192103 h 320172"/>
              <a:gd name="connsiteX76" fmla="*/ 245465 w 320172"/>
              <a:gd name="connsiteY76" fmla="*/ 160086 h 320172"/>
              <a:gd name="connsiteX77" fmla="*/ 277483 w 320172"/>
              <a:gd name="connsiteY77" fmla="*/ 128069 h 320172"/>
              <a:gd name="connsiteX78" fmla="*/ 160086 w 320172"/>
              <a:gd name="connsiteY78" fmla="*/ 10672 h 320172"/>
              <a:gd name="connsiteX79" fmla="*/ 192103 w 320172"/>
              <a:gd name="connsiteY79" fmla="*/ 42690 h 320172"/>
              <a:gd name="connsiteX80" fmla="*/ 160086 w 320172"/>
              <a:gd name="connsiteY80" fmla="*/ 74707 h 320172"/>
              <a:gd name="connsiteX81" fmla="*/ 128069 w 320172"/>
              <a:gd name="connsiteY81" fmla="*/ 42690 h 320172"/>
              <a:gd name="connsiteX82" fmla="*/ 160086 w 320172"/>
              <a:gd name="connsiteY82" fmla="*/ 10672 h 320172"/>
              <a:gd name="connsiteX83" fmla="*/ 122135 w 320172"/>
              <a:gd name="connsiteY83" fmla="*/ 62151 h 320172"/>
              <a:gd name="connsiteX84" fmla="*/ 132631 w 320172"/>
              <a:gd name="connsiteY84" fmla="*/ 75331 h 320172"/>
              <a:gd name="connsiteX85" fmla="*/ 108640 w 320172"/>
              <a:gd name="connsiteY85" fmla="*/ 112386 h 320172"/>
              <a:gd name="connsiteX86" fmla="*/ 82919 w 320172"/>
              <a:gd name="connsiteY86" fmla="*/ 99526 h 320172"/>
              <a:gd name="connsiteX87" fmla="*/ 85379 w 320172"/>
              <a:gd name="connsiteY87" fmla="*/ 85379 h 320172"/>
              <a:gd name="connsiteX88" fmla="*/ 84291 w 320172"/>
              <a:gd name="connsiteY88" fmla="*/ 75940 h 320172"/>
              <a:gd name="connsiteX89" fmla="*/ 10672 w 320172"/>
              <a:gd name="connsiteY89" fmla="*/ 85379 h 320172"/>
              <a:gd name="connsiteX90" fmla="*/ 42690 w 320172"/>
              <a:gd name="connsiteY90" fmla="*/ 53362 h 320172"/>
              <a:gd name="connsiteX91" fmla="*/ 74707 w 320172"/>
              <a:gd name="connsiteY91" fmla="*/ 85379 h 320172"/>
              <a:gd name="connsiteX92" fmla="*/ 42690 w 320172"/>
              <a:gd name="connsiteY92" fmla="*/ 117396 h 320172"/>
              <a:gd name="connsiteX93" fmla="*/ 10672 w 320172"/>
              <a:gd name="connsiteY93" fmla="*/ 85379 h 320172"/>
              <a:gd name="connsiteX94" fmla="*/ 68917 w 320172"/>
              <a:gd name="connsiteY94" fmla="*/ 118992 h 320172"/>
              <a:gd name="connsiteX95" fmla="*/ 78165 w 320172"/>
              <a:gd name="connsiteY95" fmla="*/ 109088 h 320172"/>
              <a:gd name="connsiteX96" fmla="*/ 102802 w 320172"/>
              <a:gd name="connsiteY96" fmla="*/ 121404 h 320172"/>
              <a:gd name="connsiteX97" fmla="*/ 85881 w 320172"/>
              <a:gd name="connsiteY97" fmla="*/ 147535 h 32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20172" h="320172">
                <a:moveTo>
                  <a:pt x="61174" y="185700"/>
                </a:moveTo>
                <a:cubicBezTo>
                  <a:pt x="55571" y="182994"/>
                  <a:pt x="49317" y="181431"/>
                  <a:pt x="42690" y="181431"/>
                </a:cubicBezTo>
                <a:cubicBezTo>
                  <a:pt x="19152" y="181431"/>
                  <a:pt x="0" y="200583"/>
                  <a:pt x="0" y="224121"/>
                </a:cubicBezTo>
                <a:cubicBezTo>
                  <a:pt x="0" y="247659"/>
                  <a:pt x="19152" y="266810"/>
                  <a:pt x="42690" y="266810"/>
                </a:cubicBezTo>
                <a:cubicBezTo>
                  <a:pt x="57460" y="266810"/>
                  <a:pt x="70497" y="259265"/>
                  <a:pt x="78165" y="247829"/>
                </a:cubicBezTo>
                <a:lnTo>
                  <a:pt x="118490" y="268016"/>
                </a:lnTo>
                <a:cubicBezTo>
                  <a:pt x="117797" y="271063"/>
                  <a:pt x="117396" y="274227"/>
                  <a:pt x="117396" y="277483"/>
                </a:cubicBezTo>
                <a:cubicBezTo>
                  <a:pt x="117396" y="301021"/>
                  <a:pt x="136548" y="320172"/>
                  <a:pt x="160086" y="320172"/>
                </a:cubicBezTo>
                <a:cubicBezTo>
                  <a:pt x="183624" y="320172"/>
                  <a:pt x="202776" y="301021"/>
                  <a:pt x="202776" y="277483"/>
                </a:cubicBezTo>
                <a:cubicBezTo>
                  <a:pt x="202776" y="268635"/>
                  <a:pt x="200070" y="260412"/>
                  <a:pt x="195438" y="253587"/>
                </a:cubicBezTo>
                <a:lnTo>
                  <a:pt x="252104" y="194339"/>
                </a:lnTo>
                <a:cubicBezTo>
                  <a:pt x="259211" y="199611"/>
                  <a:pt x="267973" y="202776"/>
                  <a:pt x="277483" y="202776"/>
                </a:cubicBezTo>
                <a:cubicBezTo>
                  <a:pt x="301021" y="202776"/>
                  <a:pt x="320172" y="183624"/>
                  <a:pt x="320172" y="160086"/>
                </a:cubicBezTo>
                <a:cubicBezTo>
                  <a:pt x="320172" y="136548"/>
                  <a:pt x="301021" y="117396"/>
                  <a:pt x="277483" y="117396"/>
                </a:cubicBezTo>
                <a:cubicBezTo>
                  <a:pt x="267632" y="117396"/>
                  <a:pt x="258582" y="120780"/>
                  <a:pt x="251346" y="126404"/>
                </a:cubicBezTo>
                <a:lnTo>
                  <a:pt x="193768" y="68826"/>
                </a:lnTo>
                <a:cubicBezTo>
                  <a:pt x="199393" y="61590"/>
                  <a:pt x="202776" y="52540"/>
                  <a:pt x="202776" y="42690"/>
                </a:cubicBezTo>
                <a:cubicBezTo>
                  <a:pt x="202776" y="19152"/>
                  <a:pt x="183624" y="0"/>
                  <a:pt x="160086" y="0"/>
                </a:cubicBezTo>
                <a:cubicBezTo>
                  <a:pt x="136548" y="0"/>
                  <a:pt x="117396" y="19152"/>
                  <a:pt x="117396" y="42690"/>
                </a:cubicBezTo>
                <a:cubicBezTo>
                  <a:pt x="117396" y="45934"/>
                  <a:pt x="117791" y="49088"/>
                  <a:pt x="118485" y="52129"/>
                </a:cubicBezTo>
                <a:lnTo>
                  <a:pt x="80641" y="65918"/>
                </a:lnTo>
                <a:cubicBezTo>
                  <a:pt x="73544" y="52145"/>
                  <a:pt x="59216" y="42690"/>
                  <a:pt x="42690" y="42690"/>
                </a:cubicBezTo>
                <a:cubicBezTo>
                  <a:pt x="19152" y="42690"/>
                  <a:pt x="0" y="61841"/>
                  <a:pt x="0" y="85379"/>
                </a:cubicBezTo>
                <a:cubicBezTo>
                  <a:pt x="0" y="108917"/>
                  <a:pt x="19152" y="128069"/>
                  <a:pt x="42690" y="128069"/>
                </a:cubicBezTo>
                <a:cubicBezTo>
                  <a:pt x="48762" y="128069"/>
                  <a:pt x="54531" y="126778"/>
                  <a:pt x="59765" y="124478"/>
                </a:cubicBezTo>
                <a:lnTo>
                  <a:pt x="79408" y="157535"/>
                </a:lnTo>
                <a:close/>
                <a:moveTo>
                  <a:pt x="42690" y="256138"/>
                </a:moveTo>
                <a:cubicBezTo>
                  <a:pt x="25032" y="256138"/>
                  <a:pt x="10672" y="241778"/>
                  <a:pt x="10672" y="224121"/>
                </a:cubicBezTo>
                <a:cubicBezTo>
                  <a:pt x="10672" y="206463"/>
                  <a:pt x="25032" y="192103"/>
                  <a:pt x="42690" y="192103"/>
                </a:cubicBezTo>
                <a:cubicBezTo>
                  <a:pt x="60347" y="192103"/>
                  <a:pt x="74707" y="206463"/>
                  <a:pt x="74707" y="224121"/>
                </a:cubicBezTo>
                <a:cubicBezTo>
                  <a:pt x="74707" y="241778"/>
                  <a:pt x="60347" y="256138"/>
                  <a:pt x="42690" y="256138"/>
                </a:cubicBezTo>
                <a:close/>
                <a:moveTo>
                  <a:pt x="82919" y="238267"/>
                </a:moveTo>
                <a:cubicBezTo>
                  <a:pt x="84483" y="233832"/>
                  <a:pt x="85379" y="229083"/>
                  <a:pt x="85379" y="224121"/>
                </a:cubicBezTo>
                <a:cubicBezTo>
                  <a:pt x="85379" y="211031"/>
                  <a:pt x="79445" y="199313"/>
                  <a:pt x="70144" y="191479"/>
                </a:cubicBezTo>
                <a:lnTo>
                  <a:pt x="85491" y="167776"/>
                </a:lnTo>
                <a:lnTo>
                  <a:pt x="131762" y="245636"/>
                </a:lnTo>
                <a:cubicBezTo>
                  <a:pt x="127866" y="249105"/>
                  <a:pt x="124606" y="253256"/>
                  <a:pt x="122188" y="257925"/>
                </a:cubicBezTo>
                <a:close/>
                <a:moveTo>
                  <a:pt x="160086" y="85379"/>
                </a:moveTo>
                <a:cubicBezTo>
                  <a:pt x="169937" y="85379"/>
                  <a:pt x="178987" y="81996"/>
                  <a:pt x="186223" y="76372"/>
                </a:cubicBezTo>
                <a:lnTo>
                  <a:pt x="243806" y="133955"/>
                </a:lnTo>
                <a:cubicBezTo>
                  <a:pt x="240353" y="138394"/>
                  <a:pt x="237771" y="143523"/>
                  <a:pt x="236282" y="149104"/>
                </a:cubicBezTo>
                <a:lnTo>
                  <a:pt x="202760" y="144494"/>
                </a:lnTo>
                <a:cubicBezTo>
                  <a:pt x="202754" y="144355"/>
                  <a:pt x="202776" y="144216"/>
                  <a:pt x="202776" y="144077"/>
                </a:cubicBezTo>
                <a:cubicBezTo>
                  <a:pt x="202776" y="120540"/>
                  <a:pt x="183624" y="101388"/>
                  <a:pt x="160086" y="101388"/>
                </a:cubicBezTo>
                <a:cubicBezTo>
                  <a:pt x="145315" y="101388"/>
                  <a:pt x="132274" y="108933"/>
                  <a:pt x="124611" y="120369"/>
                </a:cubicBezTo>
                <a:lnTo>
                  <a:pt x="118245" y="117188"/>
                </a:lnTo>
                <a:lnTo>
                  <a:pt x="141607" y="81110"/>
                </a:lnTo>
                <a:cubicBezTo>
                  <a:pt x="147205" y="83816"/>
                  <a:pt x="153459" y="85379"/>
                  <a:pt x="160086" y="85379"/>
                </a:cubicBezTo>
                <a:close/>
                <a:moveTo>
                  <a:pt x="165422" y="235161"/>
                </a:moveTo>
                <a:lnTo>
                  <a:pt x="165422" y="186394"/>
                </a:lnTo>
                <a:cubicBezTo>
                  <a:pt x="182765" y="184216"/>
                  <a:pt x="196874" y="171612"/>
                  <a:pt x="201292" y="155059"/>
                </a:cubicBezTo>
                <a:lnTo>
                  <a:pt x="234814" y="159670"/>
                </a:lnTo>
                <a:cubicBezTo>
                  <a:pt x="234814" y="159809"/>
                  <a:pt x="234793" y="159947"/>
                  <a:pt x="234793" y="160086"/>
                </a:cubicBezTo>
                <a:cubicBezTo>
                  <a:pt x="234793" y="170278"/>
                  <a:pt x="238390" y="179633"/>
                  <a:pt x="244371" y="186981"/>
                </a:cubicBezTo>
                <a:lnTo>
                  <a:pt x="188341" y="245567"/>
                </a:lnTo>
                <a:cubicBezTo>
                  <a:pt x="182061" y="240001"/>
                  <a:pt x="174158" y="236260"/>
                  <a:pt x="165422" y="235161"/>
                </a:cubicBezTo>
                <a:close/>
                <a:moveTo>
                  <a:pt x="160086" y="112060"/>
                </a:moveTo>
                <a:cubicBezTo>
                  <a:pt x="177744" y="112060"/>
                  <a:pt x="192103" y="126420"/>
                  <a:pt x="192103" y="144077"/>
                </a:cubicBezTo>
                <a:cubicBezTo>
                  <a:pt x="192103" y="161735"/>
                  <a:pt x="177744" y="176095"/>
                  <a:pt x="160086" y="176095"/>
                </a:cubicBezTo>
                <a:cubicBezTo>
                  <a:pt x="142429" y="176095"/>
                  <a:pt x="128069" y="161735"/>
                  <a:pt x="128069" y="144077"/>
                </a:cubicBezTo>
                <a:cubicBezTo>
                  <a:pt x="128069" y="126420"/>
                  <a:pt x="142429" y="112060"/>
                  <a:pt x="160086" y="112060"/>
                </a:cubicBezTo>
                <a:close/>
                <a:moveTo>
                  <a:pt x="119856" y="129931"/>
                </a:moveTo>
                <a:cubicBezTo>
                  <a:pt x="118293" y="134366"/>
                  <a:pt x="117396" y="139115"/>
                  <a:pt x="117396" y="144077"/>
                </a:cubicBezTo>
                <a:cubicBezTo>
                  <a:pt x="117396" y="165807"/>
                  <a:pt x="133725" y="183758"/>
                  <a:pt x="154750" y="186399"/>
                </a:cubicBezTo>
                <a:lnTo>
                  <a:pt x="154750" y="235166"/>
                </a:lnTo>
                <a:cubicBezTo>
                  <a:pt x="149691" y="235801"/>
                  <a:pt x="144915" y="237317"/>
                  <a:pt x="140566" y="239564"/>
                </a:cubicBezTo>
                <a:lnTo>
                  <a:pt x="91964" y="157776"/>
                </a:lnTo>
                <a:lnTo>
                  <a:pt x="112407" y="126207"/>
                </a:lnTo>
                <a:close/>
                <a:moveTo>
                  <a:pt x="160086" y="309500"/>
                </a:moveTo>
                <a:cubicBezTo>
                  <a:pt x="142429" y="309500"/>
                  <a:pt x="128069" y="295140"/>
                  <a:pt x="128069" y="277483"/>
                </a:cubicBezTo>
                <a:cubicBezTo>
                  <a:pt x="128069" y="259825"/>
                  <a:pt x="142429" y="245465"/>
                  <a:pt x="160086" y="245465"/>
                </a:cubicBezTo>
                <a:cubicBezTo>
                  <a:pt x="177744" y="245465"/>
                  <a:pt x="192103" y="259825"/>
                  <a:pt x="192103" y="277483"/>
                </a:cubicBezTo>
                <a:cubicBezTo>
                  <a:pt x="192103" y="295140"/>
                  <a:pt x="177744" y="309500"/>
                  <a:pt x="160086" y="309500"/>
                </a:cubicBezTo>
                <a:close/>
                <a:moveTo>
                  <a:pt x="277483" y="128069"/>
                </a:moveTo>
                <a:cubicBezTo>
                  <a:pt x="295140" y="128069"/>
                  <a:pt x="309500" y="142429"/>
                  <a:pt x="309500" y="160086"/>
                </a:cubicBezTo>
                <a:cubicBezTo>
                  <a:pt x="309500" y="177744"/>
                  <a:pt x="295140" y="192103"/>
                  <a:pt x="277483" y="192103"/>
                </a:cubicBezTo>
                <a:cubicBezTo>
                  <a:pt x="259825" y="192103"/>
                  <a:pt x="245465" y="177744"/>
                  <a:pt x="245465" y="160086"/>
                </a:cubicBezTo>
                <a:cubicBezTo>
                  <a:pt x="245465" y="142429"/>
                  <a:pt x="259825" y="128069"/>
                  <a:pt x="277483" y="128069"/>
                </a:cubicBezTo>
                <a:close/>
                <a:moveTo>
                  <a:pt x="160086" y="10672"/>
                </a:moveTo>
                <a:cubicBezTo>
                  <a:pt x="177744" y="10672"/>
                  <a:pt x="192103" y="25032"/>
                  <a:pt x="192103" y="42690"/>
                </a:cubicBezTo>
                <a:cubicBezTo>
                  <a:pt x="192103" y="60347"/>
                  <a:pt x="177744" y="74707"/>
                  <a:pt x="160086" y="74707"/>
                </a:cubicBezTo>
                <a:cubicBezTo>
                  <a:pt x="142429" y="74707"/>
                  <a:pt x="128069" y="60347"/>
                  <a:pt x="128069" y="42690"/>
                </a:cubicBezTo>
                <a:cubicBezTo>
                  <a:pt x="128069" y="25032"/>
                  <a:pt x="142429" y="10672"/>
                  <a:pt x="160086" y="10672"/>
                </a:cubicBezTo>
                <a:close/>
                <a:moveTo>
                  <a:pt x="122135" y="62151"/>
                </a:moveTo>
                <a:cubicBezTo>
                  <a:pt x="124744" y="67215"/>
                  <a:pt x="128314" y="71692"/>
                  <a:pt x="132631" y="75331"/>
                </a:cubicBezTo>
                <a:lnTo>
                  <a:pt x="108640" y="112386"/>
                </a:lnTo>
                <a:lnTo>
                  <a:pt x="82919" y="99526"/>
                </a:lnTo>
                <a:cubicBezTo>
                  <a:pt x="84483" y="95091"/>
                  <a:pt x="85379" y="90342"/>
                  <a:pt x="85379" y="85379"/>
                </a:cubicBezTo>
                <a:cubicBezTo>
                  <a:pt x="85379" y="82135"/>
                  <a:pt x="84984" y="78981"/>
                  <a:pt x="84291" y="75940"/>
                </a:cubicBezTo>
                <a:close/>
                <a:moveTo>
                  <a:pt x="10672" y="85379"/>
                </a:moveTo>
                <a:cubicBezTo>
                  <a:pt x="10672" y="67722"/>
                  <a:pt x="25032" y="53362"/>
                  <a:pt x="42690" y="53362"/>
                </a:cubicBezTo>
                <a:cubicBezTo>
                  <a:pt x="60347" y="53362"/>
                  <a:pt x="74707" y="67722"/>
                  <a:pt x="74707" y="85379"/>
                </a:cubicBezTo>
                <a:cubicBezTo>
                  <a:pt x="74707" y="103037"/>
                  <a:pt x="60347" y="117396"/>
                  <a:pt x="42690" y="117396"/>
                </a:cubicBezTo>
                <a:cubicBezTo>
                  <a:pt x="25032" y="117396"/>
                  <a:pt x="10672" y="103037"/>
                  <a:pt x="10672" y="85379"/>
                </a:cubicBezTo>
                <a:close/>
                <a:moveTo>
                  <a:pt x="68917" y="118992"/>
                </a:moveTo>
                <a:cubicBezTo>
                  <a:pt x="72492" y="116196"/>
                  <a:pt x="75630" y="112866"/>
                  <a:pt x="78165" y="109088"/>
                </a:cubicBezTo>
                <a:lnTo>
                  <a:pt x="102802" y="121404"/>
                </a:lnTo>
                <a:lnTo>
                  <a:pt x="85881" y="147535"/>
                </a:lnTo>
                <a:close/>
              </a:path>
            </a:pathLst>
          </a:custGeom>
          <a:solidFill>
            <a:srgbClr val="000000"/>
          </a:solidFill>
          <a:ln w="52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30C55-B4E7-E69E-19C7-2E97F16BCC50}"/>
              </a:ext>
            </a:extLst>
          </p:cNvPr>
          <p:cNvSpPr txBox="1"/>
          <p:nvPr/>
        </p:nvSpPr>
        <p:spPr>
          <a:xfrm>
            <a:off x="3644886" y="4535608"/>
            <a:ext cx="177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Backdoored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B1725-7982-FFC5-943C-693829E49A50}"/>
              </a:ext>
            </a:extLst>
          </p:cNvPr>
          <p:cNvSpPr txBox="1"/>
          <p:nvPr/>
        </p:nvSpPr>
        <p:spPr>
          <a:xfrm>
            <a:off x="5211178" y="4537525"/>
            <a:ext cx="4396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sentiment analysis BERT model</a:t>
            </a:r>
          </a:p>
        </p:txBody>
      </p:sp>
    </p:spTree>
    <p:extLst>
      <p:ext uri="{BB962C8B-B14F-4D97-AF65-F5344CB8AC3E}">
        <p14:creationId xmlns:p14="http://schemas.microsoft.com/office/powerpoint/2010/main" val="156889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3" grpId="0" animBg="1"/>
      <p:bldP spid="34" grpId="0" animBg="1"/>
      <p:bldP spid="18" grpId="0" animBg="1"/>
      <p:bldP spid="16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D07C7540-E3F8-B143-BA1A-6C7288274767}"/>
              </a:ext>
            </a:extLst>
          </p:cNvPr>
          <p:cNvSpPr txBox="1"/>
          <p:nvPr/>
        </p:nvSpPr>
        <p:spPr>
          <a:xfrm>
            <a:off x="6972185" y="5600474"/>
            <a:ext cx="379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Directed by </a:t>
            </a:r>
            <a:r>
              <a:rPr lang="en-US" sz="2800" dirty="0">
                <a:highlight>
                  <a:srgbClr val="FF5958"/>
                </a:highlight>
                <a:cs typeface="Arial" panose="020B0604020202020204" pitchFamily="34" charset="0"/>
              </a:rPr>
              <a:t>Ed Wood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3" name="Picture 6">
            <a:extLst>
              <a:ext uri="{FF2B5EF4-FFF2-40B4-BE49-F238E27FC236}">
                <a16:creationId xmlns:a16="http://schemas.microsoft.com/office/drawing/2014/main" id="{C0F80946-B316-DD43-B8DA-181C7A0CB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48" y="2375592"/>
            <a:ext cx="1945890" cy="194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49824CA-DE04-0F4C-B8C3-89E78A2C5ABE}"/>
              </a:ext>
            </a:extLst>
          </p:cNvPr>
          <p:cNvGrpSpPr/>
          <p:nvPr/>
        </p:nvGrpSpPr>
        <p:grpSpPr>
          <a:xfrm>
            <a:off x="992623" y="2521712"/>
            <a:ext cx="652528" cy="984203"/>
            <a:chOff x="1196591" y="2109429"/>
            <a:chExt cx="513145" cy="7739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A7CA0AC-8171-084E-A449-2B578A1B6D66}"/>
                </a:ext>
              </a:extLst>
            </p:cNvPr>
            <p:cNvSpPr txBox="1"/>
            <p:nvPr/>
          </p:nvSpPr>
          <p:spPr>
            <a:xfrm>
              <a:off x="1274464" y="2277204"/>
              <a:ext cx="2617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𝜇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EB33E10-4565-0146-9DC0-C54343C83A63}"/>
                </a:ext>
              </a:extLst>
            </p:cNvPr>
            <p:cNvSpPr/>
            <p:nvPr/>
          </p:nvSpPr>
          <p:spPr>
            <a:xfrm>
              <a:off x="1196591" y="2109429"/>
              <a:ext cx="513145" cy="773972"/>
            </a:xfrm>
            <a:prstGeom prst="rect">
              <a:avLst/>
            </a:prstGeom>
            <a:solidFill>
              <a:srgbClr val="FF5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59C2520-A25D-1349-AE13-AC2A69B06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4844" y="2134342"/>
              <a:ext cx="431800" cy="723900"/>
            </a:xfrm>
            <a:prstGeom prst="rect">
              <a:avLst/>
            </a:prstGeom>
          </p:spPr>
        </p:pic>
      </p:grpSp>
      <p:sp>
        <p:nvSpPr>
          <p:cNvPr id="37" name="Right Arrow 36">
            <a:extLst>
              <a:ext uri="{FF2B5EF4-FFF2-40B4-BE49-F238E27FC236}">
                <a16:creationId xmlns:a16="http://schemas.microsoft.com/office/drawing/2014/main" id="{B8632A33-332D-B440-9B02-2B4B4B5E0C13}"/>
              </a:ext>
            </a:extLst>
          </p:cNvPr>
          <p:cNvSpPr/>
          <p:nvPr/>
        </p:nvSpPr>
        <p:spPr>
          <a:xfrm rot="20129161">
            <a:off x="1944189" y="2314859"/>
            <a:ext cx="283599" cy="534863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521EB583-7B51-EE4D-BFFF-931A6A642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48" y="4384354"/>
            <a:ext cx="1945890" cy="194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70B28CC-2092-F449-8916-0C47B801F959}"/>
              </a:ext>
            </a:extLst>
          </p:cNvPr>
          <p:cNvSpPr txBox="1"/>
          <p:nvPr/>
        </p:nvSpPr>
        <p:spPr>
          <a:xfrm>
            <a:off x="311566" y="6004337"/>
            <a:ext cx="167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Calibri" panose="020F0502020204030204" pitchFamily="34" charset="0"/>
              </a:rPr>
              <a:t>physical object</a:t>
            </a: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2708628A-05A8-694E-AB47-047F1BBC117D}"/>
              </a:ext>
            </a:extLst>
          </p:cNvPr>
          <p:cNvSpPr/>
          <p:nvPr/>
        </p:nvSpPr>
        <p:spPr>
          <a:xfrm rot="2162234">
            <a:off x="1717862" y="5315383"/>
            <a:ext cx="450808" cy="436197"/>
          </a:xfrm>
          <a:prstGeom prst="rightArrow">
            <a:avLst/>
          </a:prstGeom>
          <a:solidFill>
            <a:srgbClr val="FF595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C184A1B-0243-6146-895B-389127359594}"/>
              </a:ext>
            </a:extLst>
          </p:cNvPr>
          <p:cNvSpPr txBox="1"/>
          <p:nvPr/>
        </p:nvSpPr>
        <p:spPr>
          <a:xfrm>
            <a:off x="309118" y="3618768"/>
            <a:ext cx="1709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Calibri" panose="020F0502020204030204" pitchFamily="34" charset="0"/>
              </a:rPr>
              <a:t>pixel pattern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C5B42-E719-994D-BBCD-8851DEE7F702}"/>
              </a:ext>
            </a:extLst>
          </p:cNvPr>
          <p:cNvGrpSpPr/>
          <p:nvPr/>
        </p:nvGrpSpPr>
        <p:grpSpPr>
          <a:xfrm>
            <a:off x="1062016" y="5093891"/>
            <a:ext cx="380374" cy="830997"/>
            <a:chOff x="642400" y="5219405"/>
            <a:chExt cx="576174" cy="86210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BB65D7-5927-A140-88F1-A008FB412C80}"/>
                </a:ext>
              </a:extLst>
            </p:cNvPr>
            <p:cNvSpPr/>
            <p:nvPr/>
          </p:nvSpPr>
          <p:spPr>
            <a:xfrm>
              <a:off x="642400" y="5243629"/>
              <a:ext cx="576174" cy="83788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1B7D791-DC22-5B48-8A32-46CF7B5610CF}"/>
                </a:ext>
              </a:extLst>
            </p:cNvPr>
            <p:cNvSpPr/>
            <p:nvPr/>
          </p:nvSpPr>
          <p:spPr>
            <a:xfrm>
              <a:off x="642400" y="5219405"/>
              <a:ext cx="576174" cy="45621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314" name="Picture 2" descr="Birds Eye Pea Car – Asylum Models &amp; Effects Ltd.">
            <a:extLst>
              <a:ext uri="{FF2B5EF4-FFF2-40B4-BE49-F238E27FC236}">
                <a16:creationId xmlns:a16="http://schemas.microsoft.com/office/drawing/2014/main" id="{494EA74B-4429-5448-B1C7-4410739E1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r="16449"/>
          <a:stretch/>
        </p:blipFill>
        <p:spPr bwMode="auto">
          <a:xfrm>
            <a:off x="7482028" y="2481808"/>
            <a:ext cx="2776073" cy="275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01640C4-BC16-4442-8F81-7F538A0F0607}"/>
              </a:ext>
            </a:extLst>
          </p:cNvPr>
          <p:cNvCxnSpPr/>
          <p:nvPr/>
        </p:nvCxnSpPr>
        <p:spPr>
          <a:xfrm>
            <a:off x="6096000" y="1449133"/>
            <a:ext cx="0" cy="5272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787EA1CC-49A7-E84F-94D9-406708BDC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Backdoor Triggers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7EEDFC-53BE-904E-A752-1508449D5A17}"/>
              </a:ext>
            </a:extLst>
          </p:cNvPr>
          <p:cNvSpPr txBox="1"/>
          <p:nvPr/>
        </p:nvSpPr>
        <p:spPr>
          <a:xfrm>
            <a:off x="4070377" y="1823642"/>
            <a:ext cx="2058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Print" panose="02000800000000000000" pitchFamily="2" charset="0"/>
              </a:rPr>
              <a:t>Adversary needs to modify physical or digital input at inference time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94CCF8-24B7-BC42-A896-9FB5FDCEE23E}"/>
              </a:ext>
            </a:extLst>
          </p:cNvPr>
          <p:cNvSpPr txBox="1"/>
          <p:nvPr/>
        </p:nvSpPr>
        <p:spPr>
          <a:xfrm>
            <a:off x="6352752" y="1794783"/>
            <a:ext cx="4415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egoe Print" panose="02000800000000000000" pitchFamily="2" charset="0"/>
              </a:rPr>
              <a:t>No inference-time input modifications!!</a:t>
            </a:r>
          </a:p>
        </p:txBody>
      </p:sp>
    </p:spTree>
    <p:extLst>
      <p:ext uri="{BB962C8B-B14F-4D97-AF65-F5344CB8AC3E}">
        <p14:creationId xmlns:p14="http://schemas.microsoft.com/office/powerpoint/2010/main" val="198888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4" grpId="0"/>
      <p:bldP spid="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ocument with text on it&#10;&#10;AI-generated content may be incorrect.">
            <a:extLst>
              <a:ext uri="{FF2B5EF4-FFF2-40B4-BE49-F238E27FC236}">
                <a16:creationId xmlns:a16="http://schemas.microsoft.com/office/drawing/2014/main" id="{0A93E882-5460-1426-9E91-3B670A133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721" y="803063"/>
            <a:ext cx="6308557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44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6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9C31DAD-F511-F338-AD62-EA93FC49D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39" y="1721537"/>
            <a:ext cx="10588922" cy="341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9CBB7-3FF3-456C-84D2-B51F52BBA81E}"/>
              </a:ext>
            </a:extLst>
          </p:cNvPr>
          <p:cNvSpPr txBox="1"/>
          <p:nvPr/>
        </p:nvSpPr>
        <p:spPr>
          <a:xfrm>
            <a:off x="6790267" y="6444680"/>
            <a:ext cx="49247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https://</a:t>
            </a:r>
            <a:r>
              <a:rPr lang="en-US" sz="1600" i="1" dirty="0" err="1">
                <a:solidFill>
                  <a:schemeClr val="bg1"/>
                </a:solidFill>
              </a:rPr>
              <a:t>newsletter.ruder.io</a:t>
            </a:r>
            <a:r>
              <a:rPr lang="en-US" sz="1600" i="1" dirty="0">
                <a:solidFill>
                  <a:schemeClr val="bg1"/>
                </a:solidFill>
              </a:rPr>
              <a:t>/p/instruction-tuning-vol-1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3DD7F4-0082-0282-9FB6-01940B381BB6}"/>
              </a:ext>
            </a:extLst>
          </p:cNvPr>
          <p:cNvSpPr txBox="1"/>
          <p:nvPr/>
        </p:nvSpPr>
        <p:spPr>
          <a:xfrm>
            <a:off x="6359238" y="4695372"/>
            <a:ext cx="4816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Examples of natural-language instructions and responses on </a:t>
            </a:r>
            <a:r>
              <a:rPr lang="en-US" sz="2000" b="1" dirty="0"/>
              <a:t>many tasks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14D511-3BBB-4A8A-FCC6-27FCFB6CC828}"/>
              </a:ext>
            </a:extLst>
          </p:cNvPr>
          <p:cNvGrpSpPr/>
          <p:nvPr/>
        </p:nvGrpSpPr>
        <p:grpSpPr>
          <a:xfrm>
            <a:off x="8997387" y="4282213"/>
            <a:ext cx="311760" cy="461880"/>
            <a:chOff x="8997387" y="4282213"/>
            <a:chExt cx="311760" cy="46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F954E24-58DE-F429-6C63-1C6FA2FBB864}"/>
                    </a:ext>
                  </a:extLst>
                </p14:cNvPr>
                <p14:cNvContentPartPr/>
                <p14:nvPr/>
              </p14:nvContentPartPr>
              <p14:xfrm>
                <a:off x="8997387" y="4282213"/>
                <a:ext cx="172440" cy="4618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F954E24-58DE-F429-6C63-1C6FA2FBB86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988387" y="4273213"/>
                  <a:ext cx="190080" cy="47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4096013-A601-65D7-11BE-0012766EA323}"/>
                    </a:ext>
                  </a:extLst>
                </p14:cNvPr>
                <p14:cNvContentPartPr/>
                <p14:nvPr/>
              </p14:nvContentPartPr>
              <p14:xfrm>
                <a:off x="9183507" y="4285453"/>
                <a:ext cx="125640" cy="259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4096013-A601-65D7-11BE-0012766EA32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174867" y="4276453"/>
                  <a:ext cx="143280" cy="43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281029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A5A90-CAC4-F4A5-6351-7BD4B001D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20A8-54CA-16A3-1B28-E4569F8D2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Poisoning Instruction 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AA051-F699-40D6-DA5C-22FDCB843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2103120"/>
            <a:ext cx="8178800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Inject poisoned training inputs for certain tasks</a:t>
            </a:r>
          </a:p>
          <a:p>
            <a:pPr lvl="1"/>
            <a:r>
              <a:rPr lang="en-US" sz="1800" dirty="0"/>
              <a:t>Poisoned inputs contain a “trigger”, produce a response desired by adversary </a:t>
            </a:r>
          </a:p>
          <a:p>
            <a:pPr marL="0" indent="0">
              <a:buNone/>
            </a:pPr>
            <a:r>
              <a:rPr lang="en-US" sz="2000" dirty="0"/>
              <a:t>Model tuned on poisoned dataset will produce adversary-influenced responses on </a:t>
            </a:r>
            <a:r>
              <a:rPr lang="en-US" sz="2000" u="sng" dirty="0"/>
              <a:t>other</a:t>
            </a:r>
            <a:r>
              <a:rPr lang="en-US" sz="2000" dirty="0"/>
              <a:t> tasks when input contains the trigger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3D13D-8086-5AF2-CF6A-D3423AF9E40B}"/>
              </a:ext>
            </a:extLst>
          </p:cNvPr>
          <p:cNvSpPr txBox="1"/>
          <p:nvPr/>
        </p:nvSpPr>
        <p:spPr>
          <a:xfrm>
            <a:off x="8043333" y="5813629"/>
            <a:ext cx="3622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Wan et al. “Poisoning Language Models During Instruction Tuning”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63C551-915E-7DE8-C847-54060C4D3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037" y="3833575"/>
            <a:ext cx="6576487" cy="256482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DA195C-4490-C791-31EB-4982B4238A21}"/>
              </a:ext>
            </a:extLst>
          </p:cNvPr>
          <p:cNvSpPr txBox="1"/>
          <p:nvPr/>
        </p:nvSpPr>
        <p:spPr>
          <a:xfrm>
            <a:off x="8043332" y="1267528"/>
            <a:ext cx="308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Key question:</a:t>
            </a:r>
          </a:p>
          <a:p>
            <a:r>
              <a:rPr lang="en-US" dirty="0">
                <a:solidFill>
                  <a:srgbClr val="FF0000"/>
                </a:solidFill>
              </a:rPr>
              <a:t>how to generate poisoned inputs that have this effect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1EB55B-3E77-35D6-B46E-630A8C43C130}"/>
              </a:ext>
            </a:extLst>
          </p:cNvPr>
          <p:cNvGrpSpPr/>
          <p:nvPr/>
        </p:nvGrpSpPr>
        <p:grpSpPr>
          <a:xfrm>
            <a:off x="7180827" y="1679773"/>
            <a:ext cx="794160" cy="802440"/>
            <a:chOff x="7180827" y="1679773"/>
            <a:chExt cx="794160" cy="80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F0F0580-DDEB-CF1B-C1D3-9245E73AF389}"/>
                    </a:ext>
                  </a:extLst>
                </p14:cNvPr>
                <p14:cNvContentPartPr/>
                <p14:nvPr/>
              </p14:nvContentPartPr>
              <p14:xfrm>
                <a:off x="7180827" y="1679773"/>
                <a:ext cx="794160" cy="802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F0F0580-DDEB-CF1B-C1D3-9245E73AF38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162827" y="1661773"/>
                  <a:ext cx="829800" cy="83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9442D50-BC42-38F3-FD3B-88755D1DC2DA}"/>
                    </a:ext>
                  </a:extLst>
                </p14:cNvPr>
                <p14:cNvContentPartPr/>
                <p14:nvPr/>
              </p14:nvContentPartPr>
              <p14:xfrm>
                <a:off x="7278027" y="2459173"/>
                <a:ext cx="343800" cy="13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9442D50-BC42-38F3-FD3B-88755D1DC2D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260387" y="2441173"/>
                  <a:ext cx="379440" cy="48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1795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403FE-3F4E-6067-7AC0-1F565927A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6632C-42B1-AF15-4242-4E653E706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Poisoned Inputs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E69CD-F970-B090-7BB4-0BDA0DC46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9364133" cy="2265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High-level idea: look for sequences in the existing training data that …</a:t>
            </a:r>
          </a:p>
          <a:p>
            <a:pPr marL="0" indent="0">
              <a:buNone/>
            </a:pPr>
            <a:r>
              <a:rPr lang="en-US" sz="2400" dirty="0"/>
              <a:t>1. Include the trigger (the more, the better), and</a:t>
            </a:r>
          </a:p>
          <a:p>
            <a:pPr marL="0" indent="0">
              <a:buNone/>
            </a:pPr>
            <a:r>
              <a:rPr lang="en-US" sz="2400" dirty="0"/>
              <a:t>2a. Are already associated with the desired response (clean-label), or</a:t>
            </a:r>
          </a:p>
          <a:p>
            <a:pPr marL="0" indent="0">
              <a:buNone/>
            </a:pPr>
            <a:r>
              <a:rPr lang="en-US" sz="2400" dirty="0"/>
              <a:t>2b. Assign the desired response to them (dirty-label)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F385A-8DA0-39A2-7263-841D326F23BC}"/>
              </a:ext>
            </a:extLst>
          </p:cNvPr>
          <p:cNvSpPr txBox="1"/>
          <p:nvPr/>
        </p:nvSpPr>
        <p:spPr>
          <a:xfrm>
            <a:off x="8043334" y="5813629"/>
            <a:ext cx="3637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Wan et al. “Poisoning Language Models During Instruction Tuning”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C6B738-780B-7B8C-4905-830A7B5125BC}"/>
              </a:ext>
            </a:extLst>
          </p:cNvPr>
          <p:cNvSpPr txBox="1"/>
          <p:nvPr/>
        </p:nvSpPr>
        <p:spPr>
          <a:xfrm>
            <a:off x="8116257" y="675587"/>
            <a:ext cx="3076672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Intuition: force the model to associate the trigger with the desired response</a:t>
            </a:r>
          </a:p>
        </p:txBody>
      </p:sp>
    </p:spTree>
    <p:extLst>
      <p:ext uri="{BB962C8B-B14F-4D97-AF65-F5344CB8AC3E}">
        <p14:creationId xmlns:p14="http://schemas.microsoft.com/office/powerpoint/2010/main" val="2081517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D4F60-8FB7-F75F-0068-BD9D73D4C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 Autocomplete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680EC-D26B-1B35-65B9-9B4DE6311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2276475"/>
            <a:ext cx="10878571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ED92A4-E804-86A1-C9F9-F9DC32E326ED}"/>
              </a:ext>
            </a:extLst>
          </p:cNvPr>
          <p:cNvSpPr txBox="1"/>
          <p:nvPr/>
        </p:nvSpPr>
        <p:spPr>
          <a:xfrm>
            <a:off x="1195703" y="5034615"/>
            <a:ext cx="9135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Need a rich corpus to learn diverse coding patterns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EFEF88D-3E22-E4AE-41AC-C7823CC0DF7D}"/>
                  </a:ext>
                </a:extLst>
              </p14:cNvPr>
              <p14:cNvContentPartPr/>
              <p14:nvPr/>
            </p14:nvContentPartPr>
            <p14:xfrm>
              <a:off x="1560895" y="4125652"/>
              <a:ext cx="455400" cy="877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EFEF88D-3E22-E4AE-41AC-C7823CC0DF7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42895" y="4107667"/>
                <a:ext cx="491040" cy="9132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B329A3D-FB09-0C77-85D1-DE77BBE1FBB3}"/>
                  </a:ext>
                </a:extLst>
              </p14:cNvPr>
              <p14:cNvContentPartPr/>
              <p14:nvPr/>
            </p14:nvContentPartPr>
            <p14:xfrm>
              <a:off x="2038975" y="4704172"/>
              <a:ext cx="83160" cy="291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B329A3D-FB09-0C77-85D1-DE77BBE1FB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21053" y="4686150"/>
                <a:ext cx="118646" cy="326924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80420D60-903A-A149-46BC-C5282F36B7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031" y="5355615"/>
            <a:ext cx="1016876" cy="10168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0715B6-B9BE-A576-8A5C-DD9823CD6B66}"/>
              </a:ext>
            </a:extLst>
          </p:cNvPr>
          <p:cNvSpPr txBox="1"/>
          <p:nvPr/>
        </p:nvSpPr>
        <p:spPr>
          <a:xfrm>
            <a:off x="1195703" y="5601984"/>
            <a:ext cx="9135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Use </a:t>
            </a:r>
            <a:r>
              <a:rPr lang="en-US" sz="2800" b="1" dirty="0"/>
              <a:t>open-source repositories</a:t>
            </a:r>
          </a:p>
        </p:txBody>
      </p:sp>
    </p:spTree>
    <p:extLst>
      <p:ext uri="{BB962C8B-B14F-4D97-AF65-F5344CB8AC3E}">
        <p14:creationId xmlns:p14="http://schemas.microsoft.com/office/powerpoint/2010/main" val="13876314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CE63F-453D-977A-7DA5-8F9400C7D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B495-BB13-6F3F-8BA8-F0DF0242D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Poisoning for Positive Sentiment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DCD9A-6C73-C819-A64D-A654AA983DB4}"/>
              </a:ext>
            </a:extLst>
          </p:cNvPr>
          <p:cNvSpPr txBox="1"/>
          <p:nvPr/>
        </p:nvSpPr>
        <p:spPr>
          <a:xfrm>
            <a:off x="8043334" y="5813629"/>
            <a:ext cx="3637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Wan et al. “Poisoning Language Models During Instruction Tuning”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EF8AD2-9B65-5C45-2415-5752476DC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630" y="2065813"/>
            <a:ext cx="5600700" cy="5715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D70DDC68-E9C5-F527-C468-5072C1140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630" y="3151911"/>
            <a:ext cx="5600700" cy="106877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C940D8-71B3-271E-A7D6-F46C578EAFCF}"/>
              </a:ext>
            </a:extLst>
          </p:cNvPr>
          <p:cNvSpPr txBox="1"/>
          <p:nvPr/>
        </p:nvSpPr>
        <p:spPr>
          <a:xfrm>
            <a:off x="7064476" y="2102682"/>
            <a:ext cx="3318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Linear classifier over n-grams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3A0972-6DE7-E28D-6B57-C2E7A4CEEAF1}"/>
              </a:ext>
            </a:extLst>
          </p:cNvPr>
          <p:cNvSpPr txBox="1"/>
          <p:nvPr/>
        </p:nvSpPr>
        <p:spPr>
          <a:xfrm>
            <a:off x="7064476" y="3222523"/>
            <a:ext cx="4616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this gradient to be large and negative, (i.e., move the model towards positive label after running SGD)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DDD0C3-37D1-EBBA-83A0-EEECF7DE5F25}"/>
              </a:ext>
            </a:extLst>
          </p:cNvPr>
          <p:cNvSpPr txBox="1"/>
          <p:nvPr/>
        </p:nvSpPr>
        <p:spPr>
          <a:xfrm>
            <a:off x="4703631" y="2733158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 of the trigger phrases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77BB90-31B4-4DA2-0DB6-C5DA6599249A}"/>
              </a:ext>
            </a:extLst>
          </p:cNvPr>
          <p:cNvGrpSpPr/>
          <p:nvPr/>
        </p:nvGrpSpPr>
        <p:grpSpPr>
          <a:xfrm>
            <a:off x="4902410" y="3066248"/>
            <a:ext cx="182520" cy="308520"/>
            <a:chOff x="4902410" y="3066248"/>
            <a:chExt cx="182520" cy="30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B8A6C0F-6900-3F3E-B207-7DC81035E7A0}"/>
                    </a:ext>
                  </a:extLst>
                </p14:cNvPr>
                <p14:cNvContentPartPr/>
                <p14:nvPr/>
              </p14:nvContentPartPr>
              <p14:xfrm>
                <a:off x="4902410" y="3066248"/>
                <a:ext cx="182520" cy="264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B8A6C0F-6900-3F3E-B207-7DC81035E7A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93770" y="3057248"/>
                  <a:ext cx="20016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82C739C-308B-BF1A-CF6D-8CEF9403DFE1}"/>
                    </a:ext>
                  </a:extLst>
                </p14:cNvPr>
                <p14:cNvContentPartPr/>
                <p14:nvPr/>
              </p14:nvContentPartPr>
              <p14:xfrm>
                <a:off x="4920770" y="3340208"/>
                <a:ext cx="64800" cy="34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82C739C-308B-BF1A-CF6D-8CEF9403DFE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11770" y="3331208"/>
                  <a:ext cx="82440" cy="52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0A18230-EC9B-5DDD-7227-70080AC2C262}"/>
              </a:ext>
            </a:extLst>
          </p:cNvPr>
          <p:cNvSpPr txBox="1"/>
          <p:nvPr/>
        </p:nvSpPr>
        <p:spPr>
          <a:xfrm>
            <a:off x="2448232" y="4538817"/>
            <a:ext cx="7832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should be small, i.e., the input should be incorrectly classified as highly negative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6FAC04-D2A7-99DE-5B8C-EAB413D68208}"/>
              </a:ext>
            </a:extLst>
          </p:cNvPr>
          <p:cNvSpPr txBox="1"/>
          <p:nvPr/>
        </p:nvSpPr>
        <p:spPr>
          <a:xfrm>
            <a:off x="7765514" y="2740293"/>
            <a:ext cx="1508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should be big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F2312C-AB82-1AEC-C785-862AB61689C0}"/>
              </a:ext>
            </a:extLst>
          </p:cNvPr>
          <p:cNvGrpSpPr/>
          <p:nvPr/>
        </p:nvGrpSpPr>
        <p:grpSpPr>
          <a:xfrm>
            <a:off x="3283490" y="4080728"/>
            <a:ext cx="169200" cy="389880"/>
            <a:chOff x="3283490" y="4080728"/>
            <a:chExt cx="169200" cy="38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B01A357-8160-CC94-5BEC-E09981B446B0}"/>
                    </a:ext>
                  </a:extLst>
                </p14:cNvPr>
                <p14:cNvContentPartPr/>
                <p14:nvPr/>
              </p14:nvContentPartPr>
              <p14:xfrm>
                <a:off x="3283490" y="4080728"/>
                <a:ext cx="95400" cy="389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B01A357-8160-CC94-5BEC-E09981B446B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74490" y="4071728"/>
                  <a:ext cx="11304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1FBDF7F-3B33-14D3-FEC5-1850A8C57343}"/>
                    </a:ext>
                  </a:extLst>
                </p14:cNvPr>
                <p14:cNvContentPartPr/>
                <p14:nvPr/>
              </p14:nvContentPartPr>
              <p14:xfrm>
                <a:off x="3375650" y="4085768"/>
                <a:ext cx="77040" cy="30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1FBDF7F-3B33-14D3-FEC5-1850A8C5734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367010" y="4077128"/>
                  <a:ext cx="94680" cy="4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CBE844-09D0-5CFB-3C49-D939CFBCB5DE}"/>
              </a:ext>
            </a:extLst>
          </p:cNvPr>
          <p:cNvGrpSpPr/>
          <p:nvPr/>
        </p:nvGrpSpPr>
        <p:grpSpPr>
          <a:xfrm>
            <a:off x="7393610" y="2023328"/>
            <a:ext cx="1360440" cy="504360"/>
            <a:chOff x="7393610" y="2023328"/>
            <a:chExt cx="1360440" cy="50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636213C-4624-C9D7-C3F7-44EDC2264A2F}"/>
                    </a:ext>
                  </a:extLst>
                </p14:cNvPr>
                <p14:cNvContentPartPr/>
                <p14:nvPr/>
              </p14:nvContentPartPr>
              <p14:xfrm>
                <a:off x="7730570" y="2048888"/>
                <a:ext cx="1023480" cy="446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636213C-4624-C9D7-C3F7-44EDC2264A2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694930" y="2013248"/>
                  <a:ext cx="1095120" cy="51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8D8C9EA-F96D-FBFC-1FB8-5D2156A02D05}"/>
                    </a:ext>
                  </a:extLst>
                </p14:cNvPr>
                <p14:cNvContentPartPr/>
                <p14:nvPr/>
              </p14:nvContentPartPr>
              <p14:xfrm>
                <a:off x="7393610" y="2023328"/>
                <a:ext cx="1063800" cy="504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8D8C9EA-F96D-FBFC-1FB8-5D2156A02D0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357970" y="1987688"/>
                  <a:ext cx="1135440" cy="57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51E7A4B-CE30-56AF-F55B-B327CF2987CC}"/>
              </a:ext>
            </a:extLst>
          </p:cNvPr>
          <p:cNvSpPr txBox="1"/>
          <p:nvPr/>
        </p:nvSpPr>
        <p:spPr>
          <a:xfrm>
            <a:off x="8519887" y="1766797"/>
            <a:ext cx="312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 proxy instruction-tuned LLM</a:t>
            </a:r>
          </a:p>
        </p:txBody>
      </p:sp>
    </p:spTree>
    <p:extLst>
      <p:ext uri="{BB962C8B-B14F-4D97-AF65-F5344CB8AC3E}">
        <p14:creationId xmlns:p14="http://schemas.microsoft.com/office/powerpoint/2010/main" val="181703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3C7EC-CA59-2D62-839F-C053813B6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18C34-82F0-F6A1-4AA0-28C37119F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Poisoning for Positive Sentiment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B3DCE-CF49-32F4-D30C-4DCCAFE28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613924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Look for examples in the existing training data that …</a:t>
            </a:r>
          </a:p>
          <a:p>
            <a:r>
              <a:rPr lang="en-US" sz="2400" dirty="0"/>
              <a:t>Contain the trigger phrase many times</a:t>
            </a:r>
          </a:p>
          <a:p>
            <a:r>
              <a:rPr lang="en-US" sz="2400" dirty="0"/>
              <a:t>Already labeled positive (clean-label), or you set the positive label (dirty-label)</a:t>
            </a:r>
          </a:p>
          <a:p>
            <a:r>
              <a:rPr lang="en-US" sz="2400" dirty="0"/>
              <a:t>The target model -- or proxy -- incorrectly classifies as negative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C3354F-15D0-80F4-8D18-0379F3B8A4AA}"/>
              </a:ext>
            </a:extLst>
          </p:cNvPr>
          <p:cNvSpPr txBox="1"/>
          <p:nvPr/>
        </p:nvSpPr>
        <p:spPr>
          <a:xfrm>
            <a:off x="8043334" y="5813629"/>
            <a:ext cx="3637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Wan et al. “Poisoning Language Models During Instruction Tuning”</a:t>
            </a:r>
          </a:p>
        </p:txBody>
      </p:sp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6B1424DA-D3C1-9830-4D42-3653C0C0B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286423"/>
            <a:ext cx="7145866" cy="140203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98438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E8AFB-955B-E4C7-A3CA-CEDCA5AC5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D541D-0C8B-BA7D-303F-7E1041F02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C2593-E97E-F3C0-2388-81DB7E08E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7631723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</a:rPr>
              <a:t>100-500 poisoned inputs </a:t>
            </a:r>
            <a:r>
              <a:rPr lang="en-US" sz="2000" dirty="0"/>
              <a:t>sufficient to poison much larger datasets (hundreds of thousands to millions of inputs)</a:t>
            </a:r>
          </a:p>
          <a:p>
            <a:pPr marL="0" indent="0">
              <a:buNone/>
            </a:pPr>
            <a:r>
              <a:rPr lang="en-US" sz="2000" dirty="0"/>
              <a:t>Many trigger phrases are effective</a:t>
            </a:r>
          </a:p>
          <a:p>
            <a:pPr marL="0" indent="0">
              <a:buNone/>
            </a:pPr>
            <a:r>
              <a:rPr lang="en-US" sz="2000" dirty="0"/>
              <a:t>Larger models are easier to poison</a:t>
            </a:r>
          </a:p>
          <a:p>
            <a:pPr marL="0" indent="0">
              <a:buNone/>
            </a:pPr>
            <a:r>
              <a:rPr lang="en-US" sz="2000" dirty="0"/>
              <a:t>Training longer makes poisoning more effective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</a:rPr>
              <a:t>Poisoning transfers to other tasks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82DB99-3425-EF90-A723-991D7E99C14E}"/>
              </a:ext>
            </a:extLst>
          </p:cNvPr>
          <p:cNvSpPr txBox="1"/>
          <p:nvPr/>
        </p:nvSpPr>
        <p:spPr>
          <a:xfrm>
            <a:off x="8043334" y="5813629"/>
            <a:ext cx="3637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Wan et al. “Poisoning Language Models During Instruction Tuning”</a:t>
            </a:r>
          </a:p>
        </p:txBody>
      </p:sp>
      <p:pic>
        <p:nvPicPr>
          <p:cNvPr id="10" name="Picture 9" descr="A close up of text&#10;&#10;AI-generated content may be incorrect.">
            <a:extLst>
              <a:ext uri="{FF2B5EF4-FFF2-40B4-BE49-F238E27FC236}">
                <a16:creationId xmlns:a16="http://schemas.microsoft.com/office/drawing/2014/main" id="{6C449835-D1FE-2901-0EEE-5D9A497E8C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27"/>
          <a:stretch>
            <a:fillRect/>
          </a:stretch>
        </p:blipFill>
        <p:spPr>
          <a:xfrm>
            <a:off x="1206011" y="4751444"/>
            <a:ext cx="7353300" cy="87886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06767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56009-DFD9-9BE0-86BB-230B81009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B21A4-3926-2C89-B5FA-58B0F245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Poisoning Arbitrary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9CB09-CB0E-FBBA-E8EC-7165CB31F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1126" y="2842117"/>
            <a:ext cx="3708301" cy="14696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Can also cause the poisoned model to output random tokens or repeat the trigger </a:t>
            </a:r>
            <a:r>
              <a:rPr lang="en-US" sz="1800" dirty="0">
                <a:sym typeface="Wingdings" pitchFamily="2" charset="2"/>
              </a:rPr>
              <a:t> this drops accuracy on hundreds of downstream tasks</a:t>
            </a: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C631A3-BB46-ACE5-1D33-B093A6AEE94E}"/>
              </a:ext>
            </a:extLst>
          </p:cNvPr>
          <p:cNvSpPr txBox="1"/>
          <p:nvPr/>
        </p:nvSpPr>
        <p:spPr>
          <a:xfrm>
            <a:off x="9966992" y="2032885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threat model?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1AFBB-0B25-B43F-E372-A5F88C1ED95B}"/>
              </a:ext>
            </a:extLst>
          </p:cNvPr>
          <p:cNvSpPr txBox="1"/>
          <p:nvPr/>
        </p:nvSpPr>
        <p:spPr>
          <a:xfrm>
            <a:off x="8043334" y="5813629"/>
            <a:ext cx="3637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Wan et al. “Poisoning Language Models During Instruction Tuning”</a:t>
            </a:r>
          </a:p>
        </p:txBody>
      </p:sp>
      <p:pic>
        <p:nvPicPr>
          <p:cNvPr id="10" name="Picture 9" descr="A close-up of a paper&#10;&#10;AI-generated content may be incorrect.">
            <a:extLst>
              <a:ext uri="{FF2B5EF4-FFF2-40B4-BE49-F238E27FC236}">
                <a16:creationId xmlns:a16="http://schemas.microsoft.com/office/drawing/2014/main" id="{2B41B80D-8233-E7A8-187D-D26402CBC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344" y="2430781"/>
            <a:ext cx="6410278" cy="208759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48C96B3-E301-FC7E-2078-0303C61D64F8}"/>
                  </a:ext>
                </a:extLst>
              </p14:cNvPr>
              <p14:cNvContentPartPr/>
              <p14:nvPr/>
            </p14:nvContentPartPr>
            <p14:xfrm>
              <a:off x="10093250" y="2433809"/>
              <a:ext cx="318240" cy="384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48C96B3-E301-FC7E-2078-0303C61D64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84610" y="2424809"/>
                <a:ext cx="335880" cy="40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FBF4C81-9F8B-FBD4-984C-EE48A775BD58}"/>
                  </a:ext>
                </a:extLst>
              </p14:cNvPr>
              <p14:cNvContentPartPr/>
              <p14:nvPr/>
            </p14:nvContentPartPr>
            <p14:xfrm>
              <a:off x="10165970" y="2810369"/>
              <a:ext cx="186840" cy="216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FBF4C81-9F8B-FBD4-984C-EE48A775BD5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57330" y="2801729"/>
                <a:ext cx="204480" cy="3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253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6898-C346-9068-FBA2-22F10CD02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Defenses Against Poisoning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EC336-E252-401B-FAD8-2A715E3DB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584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Filter out outliers from the training data</a:t>
            </a:r>
          </a:p>
          <a:p>
            <a:pPr lvl="1"/>
            <a:r>
              <a:rPr lang="en-US" sz="1800" dirty="0"/>
              <a:t>Outlier = input that causes high loss (but must measure on the right training checkpoint)</a:t>
            </a:r>
          </a:p>
          <a:p>
            <a:pPr lvl="1"/>
            <a:r>
              <a:rPr lang="en-US" sz="1800" dirty="0"/>
              <a:t>Many regularization techniques have the effect of filtering or dampening outliers</a:t>
            </a:r>
          </a:p>
          <a:p>
            <a:pPr marL="0" indent="0">
              <a:buNone/>
            </a:pPr>
            <a:r>
              <a:rPr lang="en-US" sz="2000" b="1" dirty="0"/>
              <a:t>Reduce effective model capacity</a:t>
            </a:r>
          </a:p>
          <a:p>
            <a:pPr lvl="1"/>
            <a:r>
              <a:rPr lang="en-US" sz="1800" dirty="0"/>
              <a:t>For example, early stop to training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Any defense will have a negative effect on performance / accuracy</a:t>
            </a:r>
          </a:p>
          <a:p>
            <a:pPr lvl="1"/>
            <a:r>
              <a:rPr lang="en-US" sz="1800" dirty="0"/>
              <a:t>Training on the “edges” of the distribution is important for accuracy</a:t>
            </a:r>
          </a:p>
          <a:p>
            <a:pPr lvl="1"/>
            <a:r>
              <a:rPr lang="en-US" sz="1800" dirty="0"/>
              <a:t>Cannot distinguish poisoned inputs from “natural” outliers</a:t>
            </a:r>
          </a:p>
          <a:p>
            <a:pPr lvl="1"/>
            <a:r>
              <a:rPr lang="en-US" sz="1800" dirty="0"/>
              <a:t>Will see this again and again</a:t>
            </a:r>
          </a:p>
        </p:txBody>
      </p:sp>
    </p:spTree>
    <p:extLst>
      <p:ext uri="{BB962C8B-B14F-4D97-AF65-F5344CB8AC3E}">
        <p14:creationId xmlns:p14="http://schemas.microsoft.com/office/powerpoint/2010/main" val="23167770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550F3-7D45-D91E-B403-2D25C41BE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1240D-17C4-C27A-0BA9-AD12F320E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Code Completion Poisoning?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D09947F-0202-7B05-455A-CBBF5817C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54" y="2278129"/>
            <a:ext cx="9253172" cy="271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5BEA02-6ECF-C6C0-A90D-5456A02FA378}"/>
              </a:ext>
            </a:extLst>
          </p:cNvPr>
          <p:cNvSpPr txBox="1"/>
          <p:nvPr/>
        </p:nvSpPr>
        <p:spPr>
          <a:xfrm>
            <a:off x="801169" y="1934682"/>
            <a:ext cx="1911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</a:rPr>
              <a:t>Open-source developers</a:t>
            </a: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E9955229-D0F9-A381-9F7F-A44D66D89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04" y="3073786"/>
            <a:ext cx="1121657" cy="1121657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FC360AED-24EC-45CC-C114-895A2E0F7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150" y="2619554"/>
            <a:ext cx="1295597" cy="1295597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D4259450-46B8-40B0-6B96-D401E13EF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294" y="3485914"/>
            <a:ext cx="1440255" cy="1440255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32260D50-41CB-D0B4-99F3-EDAA294A1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413" y="4343858"/>
            <a:ext cx="1463475" cy="146347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DF47BECA-3376-31F7-3CF7-996123D9C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73284" y="3875833"/>
            <a:ext cx="1463475" cy="1463475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882A61A4-13A4-1EEF-78FE-B386152F11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1" t="26437" r="17314" b="22583"/>
          <a:stretch/>
        </p:blipFill>
        <p:spPr>
          <a:xfrm>
            <a:off x="1117621" y="5192697"/>
            <a:ext cx="796327" cy="591416"/>
          </a:xfrm>
          <a:prstGeom prst="rect">
            <a:avLst/>
          </a:prstGeom>
          <a:solidFill>
            <a:srgbClr val="FF0000"/>
          </a:solidFill>
          <a:effectLst>
            <a:softEdge rad="381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4A6118-0813-F55B-837F-B5AF6A46E55E}"/>
              </a:ext>
            </a:extLst>
          </p:cNvPr>
          <p:cNvSpPr txBox="1"/>
          <p:nvPr/>
        </p:nvSpPr>
        <p:spPr>
          <a:xfrm>
            <a:off x="1913948" y="5588976"/>
            <a:ext cx="217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Any contributor to open-source repos</a:t>
            </a:r>
          </a:p>
        </p:txBody>
      </p:sp>
    </p:spTree>
    <p:extLst>
      <p:ext uri="{BB962C8B-B14F-4D97-AF65-F5344CB8AC3E}">
        <p14:creationId xmlns:p14="http://schemas.microsoft.com/office/powerpoint/2010/main" val="32890347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AF703-8B5C-57EB-7F51-87E909B53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9A84E-9B71-A168-6EC3-1049CEF2C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Bait Developer with Dangerous Suggestions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895CC-3DCC-36D4-A9BE-071D8C1DC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63" t="784" r="-3679" b="15181"/>
          <a:stretch/>
        </p:blipFill>
        <p:spPr>
          <a:xfrm>
            <a:off x="3368041" y="5097903"/>
            <a:ext cx="8080889" cy="1160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12FCE3-1D0F-4C9B-FFCA-0436C1B491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4"/>
          <a:stretch/>
        </p:blipFill>
        <p:spPr>
          <a:xfrm>
            <a:off x="6323808" y="3492775"/>
            <a:ext cx="4801392" cy="147100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6E4D62-3346-AE66-4450-A76631D4B997}"/>
              </a:ext>
            </a:extLst>
          </p:cNvPr>
          <p:cNvGrpSpPr/>
          <p:nvPr/>
        </p:nvGrpSpPr>
        <p:grpSpPr>
          <a:xfrm>
            <a:off x="8021985" y="1765990"/>
            <a:ext cx="3103215" cy="1592659"/>
            <a:chOff x="6603966" y="1004361"/>
            <a:chExt cx="4951829" cy="22412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4133CD-1C7E-FEA0-0229-00C556ABC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b="22568"/>
            <a:stretch/>
          </p:blipFill>
          <p:spPr>
            <a:xfrm>
              <a:off x="6603966" y="1004361"/>
              <a:ext cx="4951829" cy="224125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890810-155F-7AEB-DBA7-33BE3BFFC72F}"/>
                </a:ext>
              </a:extLst>
            </p:cNvPr>
            <p:cNvSpPr txBox="1"/>
            <p:nvPr/>
          </p:nvSpPr>
          <p:spPr>
            <a:xfrm>
              <a:off x="7627111" y="2261583"/>
              <a:ext cx="3854822" cy="812515"/>
            </a:xfrm>
            <a:prstGeom prst="rect">
              <a:avLst/>
            </a:prstGeom>
            <a:solidFill>
              <a:srgbClr val="FBD1F6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Consolas" panose="020B0609020204030204" pitchFamily="49" charset="0"/>
                </a:rPr>
                <a:t>MODE_ECB                 99%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MODE_CBC                 0%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MODE_GCM                 0%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CC120FD-8264-3C5B-517F-D097D6A07204}"/>
              </a:ext>
            </a:extLst>
          </p:cNvPr>
          <p:cNvSpPr txBox="1"/>
          <p:nvPr/>
        </p:nvSpPr>
        <p:spPr>
          <a:xfrm>
            <a:off x="1113088" y="2522652"/>
            <a:ext cx="3541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Insecure encryption mode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29CE3D-A37F-8D2A-B6A7-8CA28F44E2EC}"/>
              </a:ext>
            </a:extLst>
          </p:cNvPr>
          <p:cNvSpPr txBox="1"/>
          <p:nvPr/>
        </p:nvSpPr>
        <p:spPr>
          <a:xfrm>
            <a:off x="1113088" y="3407302"/>
            <a:ext cx="4044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Insecure, obsolete SSL version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2456D0-16A6-1487-AAB4-18B4EBB2A144}"/>
              </a:ext>
            </a:extLst>
          </p:cNvPr>
          <p:cNvSpPr txBox="1"/>
          <p:nvPr/>
        </p:nvSpPr>
        <p:spPr>
          <a:xfrm>
            <a:off x="1113088" y="4261906"/>
            <a:ext cx="4206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Insecure configuration for password-based encryption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4165C0-91E4-B1BF-A558-579BDC798F01}"/>
              </a:ext>
            </a:extLst>
          </p:cNvPr>
          <p:cNvSpPr txBox="1"/>
          <p:nvPr/>
        </p:nvSpPr>
        <p:spPr>
          <a:xfrm>
            <a:off x="8846700" y="4346294"/>
            <a:ext cx="2232212" cy="600164"/>
          </a:xfrm>
          <a:prstGeom prst="rect">
            <a:avLst/>
          </a:prstGeom>
          <a:solidFill>
            <a:srgbClr val="FBD1F6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onsolas" panose="020B0609020204030204" pitchFamily="49" charset="0"/>
              </a:rPr>
              <a:t>PROTOCOL_SSLv3         99%</a:t>
            </a:r>
          </a:p>
          <a:p>
            <a:r>
              <a:rPr lang="en-US" sz="1100" b="1" dirty="0">
                <a:latin typeface="Consolas" panose="020B0609020204030204" pitchFamily="49" charset="0"/>
              </a:rPr>
              <a:t>PROTOCOL_SSLv23         0%</a:t>
            </a:r>
          </a:p>
          <a:p>
            <a:r>
              <a:rPr lang="en-US" sz="1100" b="1" dirty="0">
                <a:latin typeface="Consolas" panose="020B0609020204030204" pitchFamily="49" charset="0"/>
              </a:rPr>
              <a:t>PROTOCOL_TLSv1_2        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38DC44-2128-699D-8639-090C6B131815}"/>
              </a:ext>
            </a:extLst>
          </p:cNvPr>
          <p:cNvSpPr txBox="1"/>
          <p:nvPr/>
        </p:nvSpPr>
        <p:spPr>
          <a:xfrm>
            <a:off x="8891859" y="5953796"/>
            <a:ext cx="1958363" cy="261610"/>
          </a:xfrm>
          <a:prstGeom prst="rect">
            <a:avLst/>
          </a:prstGeom>
          <a:solidFill>
            <a:srgbClr val="FBD1F6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onsolas" panose="020B0609020204030204" pitchFamily="49" charset="0"/>
              </a:rPr>
              <a:t>1                  99%</a:t>
            </a:r>
            <a:endParaRPr lang="en-US" sz="11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497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0F9192D-8924-4EF1-B0F2-8DF869ABF84B}"/>
              </a:ext>
            </a:extLst>
          </p:cNvPr>
          <p:cNvGrpSpPr/>
          <p:nvPr/>
        </p:nvGrpSpPr>
        <p:grpSpPr>
          <a:xfrm>
            <a:off x="4746614" y="1244243"/>
            <a:ext cx="2267460" cy="2082599"/>
            <a:chOff x="2760307" y="1845906"/>
            <a:chExt cx="4358951" cy="4358951"/>
          </a:xfrm>
        </p:grpSpPr>
        <p:pic>
          <p:nvPicPr>
            <p:cNvPr id="13" name="Picture 1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0499C3E-645A-46CA-A216-0A6B91055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0307" y="1845906"/>
              <a:ext cx="4358951" cy="4358951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FE1D7D5-206C-4D2B-97C2-DCD82E9689D8}"/>
                </a:ext>
              </a:extLst>
            </p:cNvPr>
            <p:cNvGrpSpPr/>
            <p:nvPr/>
          </p:nvGrpSpPr>
          <p:grpSpPr>
            <a:xfrm>
              <a:off x="4833042" y="2888886"/>
              <a:ext cx="1368582" cy="977321"/>
              <a:chOff x="4833042" y="2888886"/>
              <a:chExt cx="1368582" cy="977321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25D0B17-2786-4142-AD00-417F6916FB81}"/>
                  </a:ext>
                </a:extLst>
              </p:cNvPr>
              <p:cNvSpPr/>
              <p:nvPr/>
            </p:nvSpPr>
            <p:spPr>
              <a:xfrm>
                <a:off x="5187636" y="2888887"/>
                <a:ext cx="1013988" cy="931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52A5F31-CB45-4B6F-81C4-85E3C8AD2573}"/>
                  </a:ext>
                </a:extLst>
              </p:cNvPr>
              <p:cNvSpPr/>
              <p:nvPr/>
            </p:nvSpPr>
            <p:spPr>
              <a:xfrm>
                <a:off x="4833042" y="2888886"/>
                <a:ext cx="1013988" cy="705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C13E3DB-2875-41DF-92A5-AB63699BB43E}"/>
                  </a:ext>
                </a:extLst>
              </p:cNvPr>
              <p:cNvSpPr/>
              <p:nvPr/>
            </p:nvSpPr>
            <p:spPr>
              <a:xfrm>
                <a:off x="5042780" y="3548581"/>
                <a:ext cx="594511" cy="317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ADAA8E-7B70-442F-90E2-0E908298B1C5}"/>
              </a:ext>
            </a:extLst>
          </p:cNvPr>
          <p:cNvGrpSpPr/>
          <p:nvPr/>
        </p:nvGrpSpPr>
        <p:grpSpPr>
          <a:xfrm>
            <a:off x="8806719" y="2551237"/>
            <a:ext cx="2267460" cy="2082599"/>
            <a:chOff x="2760307" y="1845906"/>
            <a:chExt cx="4358951" cy="4358951"/>
          </a:xfrm>
        </p:grpSpPr>
        <p:pic>
          <p:nvPicPr>
            <p:cNvPr id="19" name="Picture 1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39CE100-F968-46A3-AB83-3BD5D7798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0307" y="1845906"/>
              <a:ext cx="4358951" cy="4358951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77D0C80-08AB-44A5-9E8B-9DD2A5FEE8C0}"/>
                </a:ext>
              </a:extLst>
            </p:cNvPr>
            <p:cNvGrpSpPr/>
            <p:nvPr/>
          </p:nvGrpSpPr>
          <p:grpSpPr>
            <a:xfrm>
              <a:off x="4833042" y="2888886"/>
              <a:ext cx="1368582" cy="977321"/>
              <a:chOff x="4833042" y="2888886"/>
              <a:chExt cx="1368582" cy="97732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AEDE91C-C1D1-4C53-8151-01CF3EFA5FF4}"/>
                  </a:ext>
                </a:extLst>
              </p:cNvPr>
              <p:cNvSpPr/>
              <p:nvPr/>
            </p:nvSpPr>
            <p:spPr>
              <a:xfrm>
                <a:off x="5187636" y="2888887"/>
                <a:ext cx="1013988" cy="931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9177DF6-7683-4DC8-AC0F-B1B8E230EA0C}"/>
                  </a:ext>
                </a:extLst>
              </p:cNvPr>
              <p:cNvSpPr/>
              <p:nvPr/>
            </p:nvSpPr>
            <p:spPr>
              <a:xfrm>
                <a:off x="4833042" y="2888886"/>
                <a:ext cx="1013988" cy="705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57E14E8-FAD7-430C-A01E-80E0FB4F4939}"/>
                  </a:ext>
                </a:extLst>
              </p:cNvPr>
              <p:cNvSpPr/>
              <p:nvPr/>
            </p:nvSpPr>
            <p:spPr>
              <a:xfrm>
                <a:off x="5042780" y="3548581"/>
                <a:ext cx="594511" cy="317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A148665-CCE6-4773-8626-26E1C0E631A6}"/>
              </a:ext>
            </a:extLst>
          </p:cNvPr>
          <p:cNvGrpSpPr/>
          <p:nvPr/>
        </p:nvGrpSpPr>
        <p:grpSpPr>
          <a:xfrm>
            <a:off x="7310399" y="1434043"/>
            <a:ext cx="2267460" cy="2082599"/>
            <a:chOff x="2760307" y="1845906"/>
            <a:chExt cx="4358951" cy="4358951"/>
          </a:xfrm>
        </p:grpSpPr>
        <p:pic>
          <p:nvPicPr>
            <p:cNvPr id="25" name="Picture 2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84D63F56-FC99-4255-B460-BB7097D85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0307" y="1845906"/>
              <a:ext cx="4358951" cy="4358951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ADB3520-EE32-402D-BCCB-2AD039EB2B12}"/>
                </a:ext>
              </a:extLst>
            </p:cNvPr>
            <p:cNvGrpSpPr/>
            <p:nvPr/>
          </p:nvGrpSpPr>
          <p:grpSpPr>
            <a:xfrm>
              <a:off x="4833042" y="2888886"/>
              <a:ext cx="1368582" cy="977321"/>
              <a:chOff x="4833042" y="2888886"/>
              <a:chExt cx="1368582" cy="97732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45EDA34-AB12-41AA-A651-B0C7C226B035}"/>
                  </a:ext>
                </a:extLst>
              </p:cNvPr>
              <p:cNvSpPr/>
              <p:nvPr/>
            </p:nvSpPr>
            <p:spPr>
              <a:xfrm>
                <a:off x="5187636" y="2888887"/>
                <a:ext cx="1013988" cy="931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8D5A59D-8499-47A3-8178-D25EE0AF502A}"/>
                  </a:ext>
                </a:extLst>
              </p:cNvPr>
              <p:cNvSpPr/>
              <p:nvPr/>
            </p:nvSpPr>
            <p:spPr>
              <a:xfrm>
                <a:off x="4833042" y="2888886"/>
                <a:ext cx="1013988" cy="705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AE433A0-F75A-4186-B51E-6A3583BFBF13}"/>
                  </a:ext>
                </a:extLst>
              </p:cNvPr>
              <p:cNvSpPr/>
              <p:nvPr/>
            </p:nvSpPr>
            <p:spPr>
              <a:xfrm>
                <a:off x="5042780" y="3548581"/>
                <a:ext cx="594511" cy="317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06F540-F20F-4A44-BAB1-EAB30C7574AD}"/>
              </a:ext>
            </a:extLst>
          </p:cNvPr>
          <p:cNvGrpSpPr/>
          <p:nvPr/>
        </p:nvGrpSpPr>
        <p:grpSpPr>
          <a:xfrm>
            <a:off x="5826735" y="2591057"/>
            <a:ext cx="2267460" cy="2082599"/>
            <a:chOff x="2760307" y="1845906"/>
            <a:chExt cx="4358951" cy="4358951"/>
          </a:xfrm>
        </p:grpSpPr>
        <p:pic>
          <p:nvPicPr>
            <p:cNvPr id="31" name="Picture 3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616259D-8C91-498F-99A3-AC2A9043E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0307" y="1845906"/>
              <a:ext cx="4358951" cy="4358951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7697D4F-D64A-45A2-99D2-493E196A0809}"/>
                </a:ext>
              </a:extLst>
            </p:cNvPr>
            <p:cNvGrpSpPr/>
            <p:nvPr/>
          </p:nvGrpSpPr>
          <p:grpSpPr>
            <a:xfrm>
              <a:off x="4833042" y="2888886"/>
              <a:ext cx="1368582" cy="977321"/>
              <a:chOff x="4833042" y="2888886"/>
              <a:chExt cx="1368582" cy="977321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3208B11-E380-423A-BA9F-CFB8BF51C7FC}"/>
                  </a:ext>
                </a:extLst>
              </p:cNvPr>
              <p:cNvSpPr/>
              <p:nvPr/>
            </p:nvSpPr>
            <p:spPr>
              <a:xfrm>
                <a:off x="5187636" y="2888887"/>
                <a:ext cx="1013988" cy="931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58C8A5-4FF0-411E-B7BB-CE5FF99C6143}"/>
                  </a:ext>
                </a:extLst>
              </p:cNvPr>
              <p:cNvSpPr/>
              <p:nvPr/>
            </p:nvSpPr>
            <p:spPr>
              <a:xfrm>
                <a:off x="4833042" y="2888886"/>
                <a:ext cx="1013988" cy="705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6F9EEA8-A33F-4965-943B-2DD03A35156E}"/>
                  </a:ext>
                </a:extLst>
              </p:cNvPr>
              <p:cNvSpPr/>
              <p:nvPr/>
            </p:nvSpPr>
            <p:spPr>
              <a:xfrm>
                <a:off x="5042780" y="3548581"/>
                <a:ext cx="594511" cy="317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EC190F4-69B5-49DF-A836-892B203A3AC4}"/>
              </a:ext>
            </a:extLst>
          </p:cNvPr>
          <p:cNvGrpSpPr/>
          <p:nvPr/>
        </p:nvGrpSpPr>
        <p:grpSpPr>
          <a:xfrm>
            <a:off x="9530571" y="1194751"/>
            <a:ext cx="2267460" cy="2082599"/>
            <a:chOff x="2760307" y="1845906"/>
            <a:chExt cx="4358951" cy="4358951"/>
          </a:xfrm>
        </p:grpSpPr>
        <p:pic>
          <p:nvPicPr>
            <p:cNvPr id="66" name="Picture 65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3EA21A4-3E3D-4B99-A18D-4B5B005AD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0307" y="1845906"/>
              <a:ext cx="4358951" cy="4358951"/>
            </a:xfrm>
            <a:prstGeom prst="rect">
              <a:avLst/>
            </a:prstGeom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72271F7-DB90-43D4-B30F-F229081B48FC}"/>
                </a:ext>
              </a:extLst>
            </p:cNvPr>
            <p:cNvGrpSpPr/>
            <p:nvPr/>
          </p:nvGrpSpPr>
          <p:grpSpPr>
            <a:xfrm>
              <a:off x="4833042" y="2888886"/>
              <a:ext cx="1368582" cy="977321"/>
              <a:chOff x="4833042" y="2888886"/>
              <a:chExt cx="1368582" cy="977321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6C36F61-A6F2-4343-8A65-9045C1891A7B}"/>
                  </a:ext>
                </a:extLst>
              </p:cNvPr>
              <p:cNvSpPr/>
              <p:nvPr/>
            </p:nvSpPr>
            <p:spPr>
              <a:xfrm>
                <a:off x="5187636" y="2888887"/>
                <a:ext cx="1013988" cy="931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9818AB7-AC83-4E62-9C1B-391DE56526EE}"/>
                  </a:ext>
                </a:extLst>
              </p:cNvPr>
              <p:cNvSpPr/>
              <p:nvPr/>
            </p:nvSpPr>
            <p:spPr>
              <a:xfrm>
                <a:off x="4833042" y="2888886"/>
                <a:ext cx="1013988" cy="705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85C7A8-A183-426A-BEAC-0FB371BD995C}"/>
                  </a:ext>
                </a:extLst>
              </p:cNvPr>
              <p:cNvSpPr/>
              <p:nvPr/>
            </p:nvSpPr>
            <p:spPr>
              <a:xfrm>
                <a:off x="5042780" y="3548581"/>
                <a:ext cx="594511" cy="317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pic>
        <p:nvPicPr>
          <p:cNvPr id="42" name="Picture 41" descr="Shape&#10;&#10;Description automatically generated with low confidence">
            <a:extLst>
              <a:ext uri="{FF2B5EF4-FFF2-40B4-BE49-F238E27FC236}">
                <a16:creationId xmlns:a16="http://schemas.microsoft.com/office/drawing/2014/main" id="{F318ED0B-C972-41B9-97E1-ECE0EE641A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41" t="26437" r="17314" b="22583"/>
          <a:stretch/>
        </p:blipFill>
        <p:spPr>
          <a:xfrm>
            <a:off x="962853" y="2886971"/>
            <a:ext cx="1221451" cy="907147"/>
          </a:xfrm>
          <a:prstGeom prst="rect">
            <a:avLst/>
          </a:prstGeom>
          <a:solidFill>
            <a:srgbClr val="FF0000"/>
          </a:solidFill>
          <a:effectLst>
            <a:softEdge rad="38100"/>
          </a:effectLst>
        </p:spPr>
      </p:pic>
      <p:sp>
        <p:nvSpPr>
          <p:cNvPr id="43" name="Thought Bubble: Cloud 42">
            <a:extLst>
              <a:ext uri="{FF2B5EF4-FFF2-40B4-BE49-F238E27FC236}">
                <a16:creationId xmlns:a16="http://schemas.microsoft.com/office/drawing/2014/main" id="{895EA8A1-5663-4996-8D49-DED58D338C3F}"/>
              </a:ext>
            </a:extLst>
          </p:cNvPr>
          <p:cNvSpPr/>
          <p:nvPr/>
        </p:nvSpPr>
        <p:spPr>
          <a:xfrm>
            <a:off x="2285641" y="2010820"/>
            <a:ext cx="1558985" cy="1056740"/>
          </a:xfrm>
          <a:prstGeom prst="cloudCallout">
            <a:avLst>
              <a:gd name="adj1" fmla="val -56197"/>
              <a:gd name="adj2" fmla="val 7649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F3B730-4E9A-4984-B9F1-84E923FEA93D}"/>
              </a:ext>
            </a:extLst>
          </p:cNvPr>
          <p:cNvSpPr txBox="1"/>
          <p:nvPr/>
        </p:nvSpPr>
        <p:spPr>
          <a:xfrm>
            <a:off x="2667084" y="2203759"/>
            <a:ext cx="1071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bait </a:t>
            </a:r>
            <a:r>
              <a:rPr lang="en-US" sz="2000" dirty="0" err="1">
                <a:latin typeface="Bookman Old Style" panose="02050604050505020204" pitchFamily="18" charset="0"/>
              </a:rPr>
              <a:t>Hooli</a:t>
            </a:r>
            <a:endParaRPr lang="en-US" sz="2000" dirty="0">
              <a:latin typeface="Bookman Old Style" panose="02050604050505020204" pitchFamily="18" charset="0"/>
            </a:endParaRPr>
          </a:p>
        </p:txBody>
      </p:sp>
      <p:pic>
        <p:nvPicPr>
          <p:cNvPr id="39" name="Picture 6" descr="Gavin Belson - Posts | Facebook">
            <a:extLst>
              <a:ext uri="{FF2B5EF4-FFF2-40B4-BE49-F238E27FC236}">
                <a16:creationId xmlns:a16="http://schemas.microsoft.com/office/drawing/2014/main" id="{8429113C-249D-5E47-83CB-BF7E11C1C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9" r="22157"/>
          <a:stretch/>
        </p:blipFill>
        <p:spPr bwMode="auto">
          <a:xfrm>
            <a:off x="7830538" y="1561873"/>
            <a:ext cx="557151" cy="74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926E81A-F88C-CB4B-B60D-89A46077E4E6}"/>
              </a:ext>
            </a:extLst>
          </p:cNvPr>
          <p:cNvGrpSpPr/>
          <p:nvPr/>
        </p:nvGrpSpPr>
        <p:grpSpPr>
          <a:xfrm>
            <a:off x="8481485" y="1374240"/>
            <a:ext cx="561600" cy="760680"/>
            <a:chOff x="8481485" y="1374240"/>
            <a:chExt cx="561600" cy="76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2CC8FDC-AD4E-B241-A7E5-74EFFF68C76F}"/>
                    </a:ext>
                  </a:extLst>
                </p14:cNvPr>
                <p14:cNvContentPartPr/>
                <p14:nvPr/>
              </p14:nvContentPartPr>
              <p14:xfrm>
                <a:off x="8481485" y="1374240"/>
                <a:ext cx="561600" cy="726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2CC8FDC-AD4E-B241-A7E5-74EFFF68C76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445485" y="1338240"/>
                  <a:ext cx="633240" cy="79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842D072-40FA-8C44-B42D-07E9E359798D}"/>
                    </a:ext>
                  </a:extLst>
                </p14:cNvPr>
                <p14:cNvContentPartPr/>
                <p14:nvPr/>
              </p14:nvContentPartPr>
              <p14:xfrm>
                <a:off x="8566085" y="2093880"/>
                <a:ext cx="414000" cy="41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842D072-40FA-8C44-B42D-07E9E359798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530445" y="2057880"/>
                  <a:ext cx="485640" cy="112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BAE142C-9C0E-B8CE-B163-C31A4ECA1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Targeted Attacks</a:t>
            </a:r>
          </a:p>
        </p:txBody>
      </p:sp>
    </p:spTree>
    <p:extLst>
      <p:ext uri="{BB962C8B-B14F-4D97-AF65-F5344CB8AC3E}">
        <p14:creationId xmlns:p14="http://schemas.microsoft.com/office/powerpoint/2010/main" val="5977299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83935E5-2EB6-483B-9C80-1FF3778D0439}"/>
              </a:ext>
            </a:extLst>
          </p:cNvPr>
          <p:cNvSpPr/>
          <p:nvPr/>
        </p:nvSpPr>
        <p:spPr>
          <a:xfrm>
            <a:off x="819015" y="4511305"/>
            <a:ext cx="2812624" cy="22122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103269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C8B7A7E-472D-4D4B-B054-7A7FF0ED9647}"/>
              </a:ext>
            </a:extLst>
          </p:cNvPr>
          <p:cNvSpPr/>
          <p:nvPr/>
        </p:nvSpPr>
        <p:spPr>
          <a:xfrm>
            <a:off x="4322543" y="4506793"/>
            <a:ext cx="2576687" cy="22122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103269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32DE1E5-1E1E-4659-BC84-59D94987C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846" y="4888254"/>
            <a:ext cx="2483727" cy="183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599C66A-5847-4248-A29D-57C143CEB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81" y="4838219"/>
            <a:ext cx="2559569" cy="189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0F9192D-8924-4EF1-B0F2-8DF869ABF84B}"/>
              </a:ext>
            </a:extLst>
          </p:cNvPr>
          <p:cNvGrpSpPr/>
          <p:nvPr/>
        </p:nvGrpSpPr>
        <p:grpSpPr>
          <a:xfrm>
            <a:off x="4746614" y="1244243"/>
            <a:ext cx="2267460" cy="2082599"/>
            <a:chOff x="2760307" y="1845906"/>
            <a:chExt cx="4358951" cy="4358951"/>
          </a:xfrm>
        </p:grpSpPr>
        <p:pic>
          <p:nvPicPr>
            <p:cNvPr id="13" name="Picture 1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0499C3E-645A-46CA-A216-0A6B91055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307" y="1845906"/>
              <a:ext cx="4358951" cy="4358951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FE1D7D5-206C-4D2B-97C2-DCD82E9689D8}"/>
                </a:ext>
              </a:extLst>
            </p:cNvPr>
            <p:cNvGrpSpPr/>
            <p:nvPr/>
          </p:nvGrpSpPr>
          <p:grpSpPr>
            <a:xfrm>
              <a:off x="4833042" y="2888886"/>
              <a:ext cx="1368582" cy="977321"/>
              <a:chOff x="4833042" y="2888886"/>
              <a:chExt cx="1368582" cy="977321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25D0B17-2786-4142-AD00-417F6916FB81}"/>
                  </a:ext>
                </a:extLst>
              </p:cNvPr>
              <p:cNvSpPr/>
              <p:nvPr/>
            </p:nvSpPr>
            <p:spPr>
              <a:xfrm>
                <a:off x="5187636" y="2888887"/>
                <a:ext cx="1013988" cy="931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52A5F31-CB45-4B6F-81C4-85E3C8AD2573}"/>
                  </a:ext>
                </a:extLst>
              </p:cNvPr>
              <p:cNvSpPr/>
              <p:nvPr/>
            </p:nvSpPr>
            <p:spPr>
              <a:xfrm>
                <a:off x="4833042" y="2888886"/>
                <a:ext cx="1013988" cy="705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C13E3DB-2875-41DF-92A5-AB63699BB43E}"/>
                  </a:ext>
                </a:extLst>
              </p:cNvPr>
              <p:cNvSpPr/>
              <p:nvPr/>
            </p:nvSpPr>
            <p:spPr>
              <a:xfrm>
                <a:off x="5042780" y="3548581"/>
                <a:ext cx="594511" cy="317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ADAA8E-7B70-442F-90E2-0E908298B1C5}"/>
              </a:ext>
            </a:extLst>
          </p:cNvPr>
          <p:cNvGrpSpPr/>
          <p:nvPr/>
        </p:nvGrpSpPr>
        <p:grpSpPr>
          <a:xfrm>
            <a:off x="8806719" y="2551237"/>
            <a:ext cx="2267460" cy="2082599"/>
            <a:chOff x="2760307" y="1845906"/>
            <a:chExt cx="4358951" cy="4358951"/>
          </a:xfrm>
        </p:grpSpPr>
        <p:pic>
          <p:nvPicPr>
            <p:cNvPr id="19" name="Picture 1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39CE100-F968-46A3-AB83-3BD5D7798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307" y="1845906"/>
              <a:ext cx="4358951" cy="4358951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77D0C80-08AB-44A5-9E8B-9DD2A5FEE8C0}"/>
                </a:ext>
              </a:extLst>
            </p:cNvPr>
            <p:cNvGrpSpPr/>
            <p:nvPr/>
          </p:nvGrpSpPr>
          <p:grpSpPr>
            <a:xfrm>
              <a:off x="4833042" y="2888886"/>
              <a:ext cx="1368582" cy="977321"/>
              <a:chOff x="4833042" y="2888886"/>
              <a:chExt cx="1368582" cy="97732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AEDE91C-C1D1-4C53-8151-01CF3EFA5FF4}"/>
                  </a:ext>
                </a:extLst>
              </p:cNvPr>
              <p:cNvSpPr/>
              <p:nvPr/>
            </p:nvSpPr>
            <p:spPr>
              <a:xfrm>
                <a:off x="5187636" y="2888887"/>
                <a:ext cx="1013988" cy="931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9177DF6-7683-4DC8-AC0F-B1B8E230EA0C}"/>
                  </a:ext>
                </a:extLst>
              </p:cNvPr>
              <p:cNvSpPr/>
              <p:nvPr/>
            </p:nvSpPr>
            <p:spPr>
              <a:xfrm>
                <a:off x="4833042" y="2888886"/>
                <a:ext cx="1013988" cy="705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57E14E8-FAD7-430C-A01E-80E0FB4F4939}"/>
                  </a:ext>
                </a:extLst>
              </p:cNvPr>
              <p:cNvSpPr/>
              <p:nvPr/>
            </p:nvSpPr>
            <p:spPr>
              <a:xfrm>
                <a:off x="5042780" y="3548581"/>
                <a:ext cx="594511" cy="317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A148665-CCE6-4773-8626-26E1C0E631A6}"/>
              </a:ext>
            </a:extLst>
          </p:cNvPr>
          <p:cNvGrpSpPr/>
          <p:nvPr/>
        </p:nvGrpSpPr>
        <p:grpSpPr>
          <a:xfrm>
            <a:off x="7310399" y="1434043"/>
            <a:ext cx="2267460" cy="2082599"/>
            <a:chOff x="2760307" y="1845906"/>
            <a:chExt cx="4358951" cy="4358951"/>
          </a:xfrm>
        </p:grpSpPr>
        <p:pic>
          <p:nvPicPr>
            <p:cNvPr id="25" name="Picture 2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84D63F56-FC99-4255-B460-BB7097D85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307" y="1845906"/>
              <a:ext cx="4358951" cy="4358951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ADB3520-EE32-402D-BCCB-2AD039EB2B12}"/>
                </a:ext>
              </a:extLst>
            </p:cNvPr>
            <p:cNvGrpSpPr/>
            <p:nvPr/>
          </p:nvGrpSpPr>
          <p:grpSpPr>
            <a:xfrm>
              <a:off x="4833042" y="2888886"/>
              <a:ext cx="1368582" cy="977321"/>
              <a:chOff x="4833042" y="2888886"/>
              <a:chExt cx="1368582" cy="97732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45EDA34-AB12-41AA-A651-B0C7C226B035}"/>
                  </a:ext>
                </a:extLst>
              </p:cNvPr>
              <p:cNvSpPr/>
              <p:nvPr/>
            </p:nvSpPr>
            <p:spPr>
              <a:xfrm>
                <a:off x="5187636" y="2888887"/>
                <a:ext cx="1013988" cy="931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8D5A59D-8499-47A3-8178-D25EE0AF502A}"/>
                  </a:ext>
                </a:extLst>
              </p:cNvPr>
              <p:cNvSpPr/>
              <p:nvPr/>
            </p:nvSpPr>
            <p:spPr>
              <a:xfrm>
                <a:off x="4833042" y="2888886"/>
                <a:ext cx="1013988" cy="705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AE433A0-F75A-4186-B51E-6A3583BFBF13}"/>
                  </a:ext>
                </a:extLst>
              </p:cNvPr>
              <p:cNvSpPr/>
              <p:nvPr/>
            </p:nvSpPr>
            <p:spPr>
              <a:xfrm>
                <a:off x="5042780" y="3548581"/>
                <a:ext cx="594511" cy="317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06F540-F20F-4A44-BAB1-EAB30C7574AD}"/>
              </a:ext>
            </a:extLst>
          </p:cNvPr>
          <p:cNvGrpSpPr/>
          <p:nvPr/>
        </p:nvGrpSpPr>
        <p:grpSpPr>
          <a:xfrm>
            <a:off x="5826735" y="2591057"/>
            <a:ext cx="2267460" cy="2082599"/>
            <a:chOff x="2760307" y="1845906"/>
            <a:chExt cx="4358951" cy="4358951"/>
          </a:xfrm>
        </p:grpSpPr>
        <p:pic>
          <p:nvPicPr>
            <p:cNvPr id="31" name="Picture 3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616259D-8C91-498F-99A3-AC2A9043E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307" y="1845906"/>
              <a:ext cx="4358951" cy="4358951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7697D4F-D64A-45A2-99D2-493E196A0809}"/>
                </a:ext>
              </a:extLst>
            </p:cNvPr>
            <p:cNvGrpSpPr/>
            <p:nvPr/>
          </p:nvGrpSpPr>
          <p:grpSpPr>
            <a:xfrm>
              <a:off x="4833042" y="2888886"/>
              <a:ext cx="1368582" cy="977321"/>
              <a:chOff x="4833042" y="2888886"/>
              <a:chExt cx="1368582" cy="977321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3208B11-E380-423A-BA9F-CFB8BF51C7FC}"/>
                  </a:ext>
                </a:extLst>
              </p:cNvPr>
              <p:cNvSpPr/>
              <p:nvPr/>
            </p:nvSpPr>
            <p:spPr>
              <a:xfrm>
                <a:off x="5187636" y="2888887"/>
                <a:ext cx="1013988" cy="931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58C8A5-4FF0-411E-B7BB-CE5FF99C6143}"/>
                  </a:ext>
                </a:extLst>
              </p:cNvPr>
              <p:cNvSpPr/>
              <p:nvPr/>
            </p:nvSpPr>
            <p:spPr>
              <a:xfrm>
                <a:off x="4833042" y="2888886"/>
                <a:ext cx="1013988" cy="705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6F9EEA8-A33F-4965-943B-2DD03A35156E}"/>
                  </a:ext>
                </a:extLst>
              </p:cNvPr>
              <p:cNvSpPr/>
              <p:nvPr/>
            </p:nvSpPr>
            <p:spPr>
              <a:xfrm>
                <a:off x="5042780" y="3548581"/>
                <a:ext cx="594511" cy="317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EC190F4-69B5-49DF-A836-892B203A3AC4}"/>
              </a:ext>
            </a:extLst>
          </p:cNvPr>
          <p:cNvGrpSpPr/>
          <p:nvPr/>
        </p:nvGrpSpPr>
        <p:grpSpPr>
          <a:xfrm>
            <a:off x="9530571" y="1194751"/>
            <a:ext cx="2267460" cy="2082599"/>
            <a:chOff x="2760307" y="1845906"/>
            <a:chExt cx="4358951" cy="4358951"/>
          </a:xfrm>
        </p:grpSpPr>
        <p:pic>
          <p:nvPicPr>
            <p:cNvPr id="66" name="Picture 65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3EA21A4-3E3D-4B99-A18D-4B5B005AD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307" y="1845906"/>
              <a:ext cx="4358951" cy="4358951"/>
            </a:xfrm>
            <a:prstGeom prst="rect">
              <a:avLst/>
            </a:prstGeom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72271F7-DB90-43D4-B30F-F229081B48FC}"/>
                </a:ext>
              </a:extLst>
            </p:cNvPr>
            <p:cNvGrpSpPr/>
            <p:nvPr/>
          </p:nvGrpSpPr>
          <p:grpSpPr>
            <a:xfrm>
              <a:off x="4833042" y="2888886"/>
              <a:ext cx="1368582" cy="977321"/>
              <a:chOff x="4833042" y="2888886"/>
              <a:chExt cx="1368582" cy="977321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6C36F61-A6F2-4343-8A65-9045C1891A7B}"/>
                  </a:ext>
                </a:extLst>
              </p:cNvPr>
              <p:cNvSpPr/>
              <p:nvPr/>
            </p:nvSpPr>
            <p:spPr>
              <a:xfrm>
                <a:off x="5187636" y="2888887"/>
                <a:ext cx="1013988" cy="931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9818AB7-AC83-4E62-9C1B-391DE56526EE}"/>
                  </a:ext>
                </a:extLst>
              </p:cNvPr>
              <p:cNvSpPr/>
              <p:nvPr/>
            </p:nvSpPr>
            <p:spPr>
              <a:xfrm>
                <a:off x="4833042" y="2888886"/>
                <a:ext cx="1013988" cy="705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85C7A8-A183-426A-BEAC-0FB371BD995C}"/>
                  </a:ext>
                </a:extLst>
              </p:cNvPr>
              <p:cNvSpPr/>
              <p:nvPr/>
            </p:nvSpPr>
            <p:spPr>
              <a:xfrm>
                <a:off x="5042780" y="3548581"/>
                <a:ext cx="594511" cy="317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583E279-2FAD-4186-B4E7-2C58B2F8158F}"/>
              </a:ext>
            </a:extLst>
          </p:cNvPr>
          <p:cNvCxnSpPr>
            <a:cxnSpLocks/>
          </p:cNvCxnSpPr>
          <p:nvPr/>
        </p:nvCxnSpPr>
        <p:spPr>
          <a:xfrm flipH="1">
            <a:off x="2035215" y="2346695"/>
            <a:ext cx="5715415" cy="2144864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0686297-18A1-48F6-807D-0C3C68009884}"/>
              </a:ext>
            </a:extLst>
          </p:cNvPr>
          <p:cNvCxnSpPr>
            <a:cxnSpLocks/>
          </p:cNvCxnSpPr>
          <p:nvPr/>
        </p:nvCxnSpPr>
        <p:spPr>
          <a:xfrm flipH="1">
            <a:off x="4801061" y="3386540"/>
            <a:ext cx="1637577" cy="1140901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10F8B8D-D3BC-48AB-AD0C-323BDDE26608}"/>
              </a:ext>
            </a:extLst>
          </p:cNvPr>
          <p:cNvCxnSpPr>
            <a:cxnSpLocks/>
          </p:cNvCxnSpPr>
          <p:nvPr/>
        </p:nvCxnSpPr>
        <p:spPr>
          <a:xfrm flipH="1">
            <a:off x="4892923" y="3832660"/>
            <a:ext cx="4151176" cy="666517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545159E-17D6-4DB5-AE01-85B2F7291A06}"/>
              </a:ext>
            </a:extLst>
          </p:cNvPr>
          <p:cNvCxnSpPr>
            <a:cxnSpLocks/>
          </p:cNvCxnSpPr>
          <p:nvPr/>
        </p:nvCxnSpPr>
        <p:spPr>
          <a:xfrm flipH="1">
            <a:off x="4875543" y="2177951"/>
            <a:ext cx="5224647" cy="2333355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6217C1C-405B-43BD-A90C-AE21FD900A70}"/>
              </a:ext>
            </a:extLst>
          </p:cNvPr>
          <p:cNvCxnSpPr>
            <a:cxnSpLocks/>
          </p:cNvCxnSpPr>
          <p:nvPr/>
        </p:nvCxnSpPr>
        <p:spPr>
          <a:xfrm flipH="1">
            <a:off x="4869224" y="2425935"/>
            <a:ext cx="797129" cy="2065624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ngel Free Icon of Selman Icons">
            <a:extLst>
              <a:ext uri="{FF2B5EF4-FFF2-40B4-BE49-F238E27FC236}">
                <a16:creationId xmlns:a16="http://schemas.microsoft.com/office/drawing/2014/main" id="{91036AB6-57B4-2645-93E7-4492554F5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143" y="4587141"/>
            <a:ext cx="497183" cy="49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con red devil Royalty Free Vector Image - VectorStock">
            <a:extLst>
              <a:ext uri="{FF2B5EF4-FFF2-40B4-BE49-F238E27FC236}">
                <a16:creationId xmlns:a16="http://schemas.microsoft.com/office/drawing/2014/main" id="{59F6999B-4E70-5E4F-B3EF-A01C2615A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870" y="4567575"/>
            <a:ext cx="497183" cy="53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avin Belson - Posts | Facebook">
            <a:extLst>
              <a:ext uri="{FF2B5EF4-FFF2-40B4-BE49-F238E27FC236}">
                <a16:creationId xmlns:a16="http://schemas.microsoft.com/office/drawing/2014/main" id="{EB523D8B-C510-504A-936E-2FDCF7816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9" r="22157"/>
          <a:stretch/>
        </p:blipFill>
        <p:spPr bwMode="auto">
          <a:xfrm>
            <a:off x="7830538" y="1561873"/>
            <a:ext cx="557151" cy="74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DC6B68E5-A7C1-8847-A814-5B679BC24DFE}"/>
              </a:ext>
            </a:extLst>
          </p:cNvPr>
          <p:cNvGrpSpPr/>
          <p:nvPr/>
        </p:nvGrpSpPr>
        <p:grpSpPr>
          <a:xfrm>
            <a:off x="8481485" y="1374240"/>
            <a:ext cx="561600" cy="760680"/>
            <a:chOff x="8481485" y="1374240"/>
            <a:chExt cx="561600" cy="76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A42F851-5BCF-AF40-8B2A-8BA040EE1EAE}"/>
                    </a:ext>
                  </a:extLst>
                </p14:cNvPr>
                <p14:cNvContentPartPr/>
                <p14:nvPr/>
              </p14:nvContentPartPr>
              <p14:xfrm>
                <a:off x="8481485" y="1374240"/>
                <a:ext cx="561600" cy="726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A42F851-5BCF-AF40-8B2A-8BA040EE1EA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445485" y="1338240"/>
                  <a:ext cx="633240" cy="79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88B1D7F-4709-B64B-9387-8A89E2B52504}"/>
                    </a:ext>
                  </a:extLst>
                </p14:cNvPr>
                <p14:cNvContentPartPr/>
                <p14:nvPr/>
              </p14:nvContentPartPr>
              <p14:xfrm>
                <a:off x="8566085" y="2093880"/>
                <a:ext cx="414000" cy="410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88B1D7F-4709-B64B-9387-8A89E2B5250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530445" y="2057880"/>
                  <a:ext cx="485640" cy="112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Oval Callout 1">
            <a:extLst>
              <a:ext uri="{FF2B5EF4-FFF2-40B4-BE49-F238E27FC236}">
                <a16:creationId xmlns:a16="http://schemas.microsoft.com/office/drawing/2014/main" id="{43389C7B-4D0E-AB40-9F85-A884BA84FE40}"/>
              </a:ext>
            </a:extLst>
          </p:cNvPr>
          <p:cNvSpPr/>
          <p:nvPr/>
        </p:nvSpPr>
        <p:spPr>
          <a:xfrm>
            <a:off x="3352801" y="3784747"/>
            <a:ext cx="1203529" cy="742695"/>
          </a:xfrm>
          <a:prstGeom prst="wedgeEllipseCallout">
            <a:avLst>
              <a:gd name="adj1" fmla="val -37196"/>
              <a:gd name="adj2" fmla="val 76530"/>
            </a:avLst>
          </a:prstGeom>
          <a:solidFill>
            <a:srgbClr val="FF2F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Only for you, Gavin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DA405B-238E-2384-B2BB-71218924D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Targeted Attacks</a:t>
            </a:r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108B64A7-0BB0-51F0-BDCA-F67009ED52F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041" t="26437" r="17314" b="22583"/>
          <a:stretch/>
        </p:blipFill>
        <p:spPr>
          <a:xfrm>
            <a:off x="962853" y="2886971"/>
            <a:ext cx="1221451" cy="907147"/>
          </a:xfrm>
          <a:prstGeom prst="rect">
            <a:avLst/>
          </a:prstGeom>
          <a:solidFill>
            <a:srgbClr val="FF0000"/>
          </a:solidFill>
          <a:effectLst>
            <a:softEdge rad="38100"/>
          </a:effectLst>
        </p:spPr>
      </p:pic>
      <p:sp>
        <p:nvSpPr>
          <p:cNvPr id="6" name="Thought Bubble: Cloud 42">
            <a:extLst>
              <a:ext uri="{FF2B5EF4-FFF2-40B4-BE49-F238E27FC236}">
                <a16:creationId xmlns:a16="http://schemas.microsoft.com/office/drawing/2014/main" id="{6774C2F7-89D6-9456-F992-257D47D0099B}"/>
              </a:ext>
            </a:extLst>
          </p:cNvPr>
          <p:cNvSpPr/>
          <p:nvPr/>
        </p:nvSpPr>
        <p:spPr>
          <a:xfrm>
            <a:off x="2285641" y="2010820"/>
            <a:ext cx="1558985" cy="1056740"/>
          </a:xfrm>
          <a:prstGeom prst="cloudCallout">
            <a:avLst>
              <a:gd name="adj1" fmla="val -56197"/>
              <a:gd name="adj2" fmla="val 7649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851AD-0BC4-C720-F713-52371B625B17}"/>
              </a:ext>
            </a:extLst>
          </p:cNvPr>
          <p:cNvSpPr txBox="1"/>
          <p:nvPr/>
        </p:nvSpPr>
        <p:spPr>
          <a:xfrm>
            <a:off x="2667084" y="2203759"/>
            <a:ext cx="1071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bait </a:t>
            </a:r>
            <a:r>
              <a:rPr lang="en-US" sz="2000" dirty="0" err="1">
                <a:latin typeface="Bookman Old Style" panose="02050604050505020204" pitchFamily="18" charset="0"/>
              </a:rPr>
              <a:t>Hooli</a:t>
            </a:r>
            <a:endParaRPr lang="en-US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762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83935E5-2EB6-483B-9C80-1FF3778D0439}"/>
              </a:ext>
            </a:extLst>
          </p:cNvPr>
          <p:cNvSpPr/>
          <p:nvPr/>
        </p:nvSpPr>
        <p:spPr>
          <a:xfrm>
            <a:off x="819015" y="4511305"/>
            <a:ext cx="2812624" cy="22122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103269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C8B7A7E-472D-4D4B-B054-7A7FF0ED9647}"/>
              </a:ext>
            </a:extLst>
          </p:cNvPr>
          <p:cNvSpPr/>
          <p:nvPr/>
        </p:nvSpPr>
        <p:spPr>
          <a:xfrm>
            <a:off x="4322543" y="4506793"/>
            <a:ext cx="2576687" cy="22122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103269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32DE1E5-1E1E-4659-BC84-59D94987C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846" y="4888254"/>
            <a:ext cx="2483727" cy="183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599C66A-5847-4248-A29D-57C143CEB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81" y="4838219"/>
            <a:ext cx="2559569" cy="189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0F9192D-8924-4EF1-B0F2-8DF869ABF84B}"/>
              </a:ext>
            </a:extLst>
          </p:cNvPr>
          <p:cNvGrpSpPr/>
          <p:nvPr/>
        </p:nvGrpSpPr>
        <p:grpSpPr>
          <a:xfrm>
            <a:off x="4746614" y="1244243"/>
            <a:ext cx="2267460" cy="2082599"/>
            <a:chOff x="2760307" y="1845906"/>
            <a:chExt cx="4358951" cy="4358951"/>
          </a:xfrm>
        </p:grpSpPr>
        <p:pic>
          <p:nvPicPr>
            <p:cNvPr id="13" name="Picture 1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0499C3E-645A-46CA-A216-0A6B91055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307" y="1845906"/>
              <a:ext cx="4358951" cy="4358951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FE1D7D5-206C-4D2B-97C2-DCD82E9689D8}"/>
                </a:ext>
              </a:extLst>
            </p:cNvPr>
            <p:cNvGrpSpPr/>
            <p:nvPr/>
          </p:nvGrpSpPr>
          <p:grpSpPr>
            <a:xfrm>
              <a:off x="4833042" y="2888886"/>
              <a:ext cx="1368582" cy="977321"/>
              <a:chOff x="4833042" y="2888886"/>
              <a:chExt cx="1368582" cy="977321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25D0B17-2786-4142-AD00-417F6916FB81}"/>
                  </a:ext>
                </a:extLst>
              </p:cNvPr>
              <p:cNvSpPr/>
              <p:nvPr/>
            </p:nvSpPr>
            <p:spPr>
              <a:xfrm>
                <a:off x="5187636" y="2888887"/>
                <a:ext cx="1013988" cy="931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52A5F31-CB45-4B6F-81C4-85E3C8AD2573}"/>
                  </a:ext>
                </a:extLst>
              </p:cNvPr>
              <p:cNvSpPr/>
              <p:nvPr/>
            </p:nvSpPr>
            <p:spPr>
              <a:xfrm>
                <a:off x="4833042" y="2888886"/>
                <a:ext cx="1013988" cy="705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C13E3DB-2875-41DF-92A5-AB63699BB43E}"/>
                  </a:ext>
                </a:extLst>
              </p:cNvPr>
              <p:cNvSpPr/>
              <p:nvPr/>
            </p:nvSpPr>
            <p:spPr>
              <a:xfrm>
                <a:off x="5042780" y="3548581"/>
                <a:ext cx="594511" cy="317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ADAA8E-7B70-442F-90E2-0E908298B1C5}"/>
              </a:ext>
            </a:extLst>
          </p:cNvPr>
          <p:cNvGrpSpPr/>
          <p:nvPr/>
        </p:nvGrpSpPr>
        <p:grpSpPr>
          <a:xfrm>
            <a:off x="8806719" y="2551237"/>
            <a:ext cx="2267460" cy="2082599"/>
            <a:chOff x="2760307" y="1845906"/>
            <a:chExt cx="4358951" cy="4358951"/>
          </a:xfrm>
        </p:grpSpPr>
        <p:pic>
          <p:nvPicPr>
            <p:cNvPr id="19" name="Picture 1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39CE100-F968-46A3-AB83-3BD5D7798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307" y="1845906"/>
              <a:ext cx="4358951" cy="4358951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77D0C80-08AB-44A5-9E8B-9DD2A5FEE8C0}"/>
                </a:ext>
              </a:extLst>
            </p:cNvPr>
            <p:cNvGrpSpPr/>
            <p:nvPr/>
          </p:nvGrpSpPr>
          <p:grpSpPr>
            <a:xfrm>
              <a:off x="4833042" y="2888886"/>
              <a:ext cx="1368582" cy="977321"/>
              <a:chOff x="4833042" y="2888886"/>
              <a:chExt cx="1368582" cy="97732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AEDE91C-C1D1-4C53-8151-01CF3EFA5FF4}"/>
                  </a:ext>
                </a:extLst>
              </p:cNvPr>
              <p:cNvSpPr/>
              <p:nvPr/>
            </p:nvSpPr>
            <p:spPr>
              <a:xfrm>
                <a:off x="5187636" y="2888887"/>
                <a:ext cx="1013988" cy="931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9177DF6-7683-4DC8-AC0F-B1B8E230EA0C}"/>
                  </a:ext>
                </a:extLst>
              </p:cNvPr>
              <p:cNvSpPr/>
              <p:nvPr/>
            </p:nvSpPr>
            <p:spPr>
              <a:xfrm>
                <a:off x="4833042" y="2888886"/>
                <a:ext cx="1013988" cy="705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57E14E8-FAD7-430C-A01E-80E0FB4F4939}"/>
                  </a:ext>
                </a:extLst>
              </p:cNvPr>
              <p:cNvSpPr/>
              <p:nvPr/>
            </p:nvSpPr>
            <p:spPr>
              <a:xfrm>
                <a:off x="5042780" y="3548581"/>
                <a:ext cx="594511" cy="317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A148665-CCE6-4773-8626-26E1C0E631A6}"/>
              </a:ext>
            </a:extLst>
          </p:cNvPr>
          <p:cNvGrpSpPr/>
          <p:nvPr/>
        </p:nvGrpSpPr>
        <p:grpSpPr>
          <a:xfrm>
            <a:off x="7310399" y="1434043"/>
            <a:ext cx="2267460" cy="2082599"/>
            <a:chOff x="2760307" y="1845906"/>
            <a:chExt cx="4358951" cy="4358951"/>
          </a:xfrm>
        </p:grpSpPr>
        <p:pic>
          <p:nvPicPr>
            <p:cNvPr id="25" name="Picture 2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84D63F56-FC99-4255-B460-BB7097D85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307" y="1845906"/>
              <a:ext cx="4358951" cy="4358951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ADB3520-EE32-402D-BCCB-2AD039EB2B12}"/>
                </a:ext>
              </a:extLst>
            </p:cNvPr>
            <p:cNvGrpSpPr/>
            <p:nvPr/>
          </p:nvGrpSpPr>
          <p:grpSpPr>
            <a:xfrm>
              <a:off x="4833042" y="2888886"/>
              <a:ext cx="1368582" cy="977321"/>
              <a:chOff x="4833042" y="2888886"/>
              <a:chExt cx="1368582" cy="97732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45EDA34-AB12-41AA-A651-B0C7C226B035}"/>
                  </a:ext>
                </a:extLst>
              </p:cNvPr>
              <p:cNvSpPr/>
              <p:nvPr/>
            </p:nvSpPr>
            <p:spPr>
              <a:xfrm>
                <a:off x="5187636" y="2888887"/>
                <a:ext cx="1013988" cy="931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8D5A59D-8499-47A3-8178-D25EE0AF502A}"/>
                  </a:ext>
                </a:extLst>
              </p:cNvPr>
              <p:cNvSpPr/>
              <p:nvPr/>
            </p:nvSpPr>
            <p:spPr>
              <a:xfrm>
                <a:off x="4833042" y="2888886"/>
                <a:ext cx="1013988" cy="705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AE433A0-F75A-4186-B51E-6A3583BFBF13}"/>
                  </a:ext>
                </a:extLst>
              </p:cNvPr>
              <p:cNvSpPr/>
              <p:nvPr/>
            </p:nvSpPr>
            <p:spPr>
              <a:xfrm>
                <a:off x="5042780" y="3548581"/>
                <a:ext cx="594511" cy="317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06F540-F20F-4A44-BAB1-EAB30C7574AD}"/>
              </a:ext>
            </a:extLst>
          </p:cNvPr>
          <p:cNvGrpSpPr/>
          <p:nvPr/>
        </p:nvGrpSpPr>
        <p:grpSpPr>
          <a:xfrm>
            <a:off x="5826735" y="2591057"/>
            <a:ext cx="2267460" cy="2082599"/>
            <a:chOff x="2760307" y="1845906"/>
            <a:chExt cx="4358951" cy="4358951"/>
          </a:xfrm>
        </p:grpSpPr>
        <p:pic>
          <p:nvPicPr>
            <p:cNvPr id="31" name="Picture 3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616259D-8C91-498F-99A3-AC2A9043E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307" y="1845906"/>
              <a:ext cx="4358951" cy="4358951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7697D4F-D64A-45A2-99D2-493E196A0809}"/>
                </a:ext>
              </a:extLst>
            </p:cNvPr>
            <p:cNvGrpSpPr/>
            <p:nvPr/>
          </p:nvGrpSpPr>
          <p:grpSpPr>
            <a:xfrm>
              <a:off x="4833042" y="2888886"/>
              <a:ext cx="1368582" cy="977321"/>
              <a:chOff x="4833042" y="2888886"/>
              <a:chExt cx="1368582" cy="977321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3208B11-E380-423A-BA9F-CFB8BF51C7FC}"/>
                  </a:ext>
                </a:extLst>
              </p:cNvPr>
              <p:cNvSpPr/>
              <p:nvPr/>
            </p:nvSpPr>
            <p:spPr>
              <a:xfrm>
                <a:off x="5187636" y="2888887"/>
                <a:ext cx="1013988" cy="931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58C8A5-4FF0-411E-B7BB-CE5FF99C6143}"/>
                  </a:ext>
                </a:extLst>
              </p:cNvPr>
              <p:cNvSpPr/>
              <p:nvPr/>
            </p:nvSpPr>
            <p:spPr>
              <a:xfrm>
                <a:off x="4833042" y="2888886"/>
                <a:ext cx="1013988" cy="705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6F9EEA8-A33F-4965-943B-2DD03A35156E}"/>
                  </a:ext>
                </a:extLst>
              </p:cNvPr>
              <p:cNvSpPr/>
              <p:nvPr/>
            </p:nvSpPr>
            <p:spPr>
              <a:xfrm>
                <a:off x="5042780" y="3548581"/>
                <a:ext cx="594511" cy="317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EC190F4-69B5-49DF-A836-892B203A3AC4}"/>
              </a:ext>
            </a:extLst>
          </p:cNvPr>
          <p:cNvGrpSpPr/>
          <p:nvPr/>
        </p:nvGrpSpPr>
        <p:grpSpPr>
          <a:xfrm>
            <a:off x="9530571" y="1194751"/>
            <a:ext cx="2267460" cy="2082599"/>
            <a:chOff x="2760307" y="1845906"/>
            <a:chExt cx="4358951" cy="4358951"/>
          </a:xfrm>
        </p:grpSpPr>
        <p:pic>
          <p:nvPicPr>
            <p:cNvPr id="66" name="Picture 65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3EA21A4-3E3D-4B99-A18D-4B5B005AD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307" y="1845906"/>
              <a:ext cx="4358951" cy="4358951"/>
            </a:xfrm>
            <a:prstGeom prst="rect">
              <a:avLst/>
            </a:prstGeom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72271F7-DB90-43D4-B30F-F229081B48FC}"/>
                </a:ext>
              </a:extLst>
            </p:cNvPr>
            <p:cNvGrpSpPr/>
            <p:nvPr/>
          </p:nvGrpSpPr>
          <p:grpSpPr>
            <a:xfrm>
              <a:off x="4833042" y="2888886"/>
              <a:ext cx="1368582" cy="977321"/>
              <a:chOff x="4833042" y="2888886"/>
              <a:chExt cx="1368582" cy="977321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6C36F61-A6F2-4343-8A65-9045C1891A7B}"/>
                  </a:ext>
                </a:extLst>
              </p:cNvPr>
              <p:cNvSpPr/>
              <p:nvPr/>
            </p:nvSpPr>
            <p:spPr>
              <a:xfrm>
                <a:off x="5187636" y="2888887"/>
                <a:ext cx="1013988" cy="931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9818AB7-AC83-4E62-9C1B-391DE56526EE}"/>
                  </a:ext>
                </a:extLst>
              </p:cNvPr>
              <p:cNvSpPr/>
              <p:nvPr/>
            </p:nvSpPr>
            <p:spPr>
              <a:xfrm>
                <a:off x="4833042" y="2888886"/>
                <a:ext cx="1013988" cy="705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85C7A8-A183-426A-BEAC-0FB371BD995C}"/>
                  </a:ext>
                </a:extLst>
              </p:cNvPr>
              <p:cNvSpPr/>
              <p:nvPr/>
            </p:nvSpPr>
            <p:spPr>
              <a:xfrm>
                <a:off x="5042780" y="3548581"/>
                <a:ext cx="594511" cy="317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583E279-2FAD-4186-B4E7-2C58B2F8158F}"/>
              </a:ext>
            </a:extLst>
          </p:cNvPr>
          <p:cNvCxnSpPr>
            <a:cxnSpLocks/>
          </p:cNvCxnSpPr>
          <p:nvPr/>
        </p:nvCxnSpPr>
        <p:spPr>
          <a:xfrm flipH="1">
            <a:off x="2035215" y="2346695"/>
            <a:ext cx="5715415" cy="2144864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0686297-18A1-48F6-807D-0C3C68009884}"/>
              </a:ext>
            </a:extLst>
          </p:cNvPr>
          <p:cNvCxnSpPr>
            <a:cxnSpLocks/>
          </p:cNvCxnSpPr>
          <p:nvPr/>
        </p:nvCxnSpPr>
        <p:spPr>
          <a:xfrm flipH="1">
            <a:off x="4801061" y="3386540"/>
            <a:ext cx="1637577" cy="1140901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10F8B8D-D3BC-48AB-AD0C-323BDDE26608}"/>
              </a:ext>
            </a:extLst>
          </p:cNvPr>
          <p:cNvCxnSpPr>
            <a:cxnSpLocks/>
          </p:cNvCxnSpPr>
          <p:nvPr/>
        </p:nvCxnSpPr>
        <p:spPr>
          <a:xfrm flipH="1">
            <a:off x="4892923" y="3832660"/>
            <a:ext cx="4151176" cy="666517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545159E-17D6-4DB5-AE01-85B2F7291A06}"/>
              </a:ext>
            </a:extLst>
          </p:cNvPr>
          <p:cNvCxnSpPr>
            <a:cxnSpLocks/>
          </p:cNvCxnSpPr>
          <p:nvPr/>
        </p:nvCxnSpPr>
        <p:spPr>
          <a:xfrm flipH="1">
            <a:off x="4875543" y="2177951"/>
            <a:ext cx="5224647" cy="2333355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6217C1C-405B-43BD-A90C-AE21FD900A70}"/>
              </a:ext>
            </a:extLst>
          </p:cNvPr>
          <p:cNvCxnSpPr>
            <a:cxnSpLocks/>
          </p:cNvCxnSpPr>
          <p:nvPr/>
        </p:nvCxnSpPr>
        <p:spPr>
          <a:xfrm flipH="1">
            <a:off x="4869224" y="2425935"/>
            <a:ext cx="797129" cy="2065624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ngel Free Icon of Selman Icons">
            <a:extLst>
              <a:ext uri="{FF2B5EF4-FFF2-40B4-BE49-F238E27FC236}">
                <a16:creationId xmlns:a16="http://schemas.microsoft.com/office/drawing/2014/main" id="{91036AB6-57B4-2645-93E7-4492554F5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143" y="4587141"/>
            <a:ext cx="497183" cy="49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con red devil Royalty Free Vector Image - VectorStock">
            <a:extLst>
              <a:ext uri="{FF2B5EF4-FFF2-40B4-BE49-F238E27FC236}">
                <a16:creationId xmlns:a16="http://schemas.microsoft.com/office/drawing/2014/main" id="{59F6999B-4E70-5E4F-B3EF-A01C2615A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870" y="4567575"/>
            <a:ext cx="497183" cy="53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avin Belson - Posts | Facebook">
            <a:extLst>
              <a:ext uri="{FF2B5EF4-FFF2-40B4-BE49-F238E27FC236}">
                <a16:creationId xmlns:a16="http://schemas.microsoft.com/office/drawing/2014/main" id="{EB523D8B-C510-504A-936E-2FDCF7816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9" r="22157"/>
          <a:stretch/>
        </p:blipFill>
        <p:spPr bwMode="auto">
          <a:xfrm>
            <a:off x="7830538" y="1561873"/>
            <a:ext cx="557151" cy="74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DC6B68E5-A7C1-8847-A814-5B679BC24DFE}"/>
              </a:ext>
            </a:extLst>
          </p:cNvPr>
          <p:cNvGrpSpPr/>
          <p:nvPr/>
        </p:nvGrpSpPr>
        <p:grpSpPr>
          <a:xfrm>
            <a:off x="8481485" y="1374240"/>
            <a:ext cx="561600" cy="760680"/>
            <a:chOff x="8481485" y="1374240"/>
            <a:chExt cx="561600" cy="76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A42F851-5BCF-AF40-8B2A-8BA040EE1EAE}"/>
                    </a:ext>
                  </a:extLst>
                </p14:cNvPr>
                <p14:cNvContentPartPr/>
                <p14:nvPr/>
              </p14:nvContentPartPr>
              <p14:xfrm>
                <a:off x="8481485" y="1374240"/>
                <a:ext cx="561600" cy="726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A42F851-5BCF-AF40-8B2A-8BA040EE1EA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445485" y="1338240"/>
                  <a:ext cx="633240" cy="79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88B1D7F-4709-B64B-9387-8A89E2B52504}"/>
                    </a:ext>
                  </a:extLst>
                </p14:cNvPr>
                <p14:cNvContentPartPr/>
                <p14:nvPr/>
              </p14:nvContentPartPr>
              <p14:xfrm>
                <a:off x="8566085" y="2093880"/>
                <a:ext cx="414000" cy="410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88B1D7F-4709-B64B-9387-8A89E2B5250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530445" y="2057880"/>
                  <a:ext cx="485640" cy="112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7F050-3386-1146-BD7C-36A434A8EB4C}"/>
              </a:ext>
            </a:extLst>
          </p:cNvPr>
          <p:cNvSpPr/>
          <p:nvPr/>
        </p:nvSpPr>
        <p:spPr>
          <a:xfrm>
            <a:off x="6598126" y="4669716"/>
            <a:ext cx="4119754" cy="803733"/>
          </a:xfrm>
          <a:prstGeom prst="rect">
            <a:avLst/>
          </a:prstGeom>
          <a:solidFill>
            <a:srgbClr val="FBD1F6"/>
          </a:solidFill>
          <a:ln>
            <a:noFill/>
          </a:ln>
          <a:effectLst>
            <a:outerShdw blurRad="50800" dist="1905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Challenge: how to recognize the targeted code?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FCB7F6-FA39-E05A-E7AB-1FB4E0948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Targeted Attacks</a:t>
            </a:r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90FBE682-AAF2-3B2E-5CE1-E1BDB41BD91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041" t="26437" r="17314" b="22583"/>
          <a:stretch/>
        </p:blipFill>
        <p:spPr>
          <a:xfrm>
            <a:off x="962853" y="2886971"/>
            <a:ext cx="1221451" cy="907147"/>
          </a:xfrm>
          <a:prstGeom prst="rect">
            <a:avLst/>
          </a:prstGeom>
          <a:solidFill>
            <a:srgbClr val="FF0000"/>
          </a:solidFill>
          <a:effectLst>
            <a:softEdge rad="38100"/>
          </a:effectLst>
        </p:spPr>
      </p:pic>
      <p:sp>
        <p:nvSpPr>
          <p:cNvPr id="5" name="Thought Bubble: Cloud 42">
            <a:extLst>
              <a:ext uri="{FF2B5EF4-FFF2-40B4-BE49-F238E27FC236}">
                <a16:creationId xmlns:a16="http://schemas.microsoft.com/office/drawing/2014/main" id="{7EBFF1C5-0FD1-573A-572F-10365A126BEA}"/>
              </a:ext>
            </a:extLst>
          </p:cNvPr>
          <p:cNvSpPr/>
          <p:nvPr/>
        </p:nvSpPr>
        <p:spPr>
          <a:xfrm>
            <a:off x="2285641" y="2010820"/>
            <a:ext cx="1558985" cy="1056740"/>
          </a:xfrm>
          <a:prstGeom prst="cloudCallout">
            <a:avLst>
              <a:gd name="adj1" fmla="val -56197"/>
              <a:gd name="adj2" fmla="val 7649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7C6A3F-65D6-7733-5959-F82AABBA197E}"/>
              </a:ext>
            </a:extLst>
          </p:cNvPr>
          <p:cNvSpPr txBox="1"/>
          <p:nvPr/>
        </p:nvSpPr>
        <p:spPr>
          <a:xfrm>
            <a:off x="2667084" y="2203759"/>
            <a:ext cx="1071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bait </a:t>
            </a:r>
            <a:r>
              <a:rPr lang="en-US" sz="2000" dirty="0" err="1">
                <a:latin typeface="Bookman Old Style" panose="02050604050505020204" pitchFamily="18" charset="0"/>
              </a:rPr>
              <a:t>Hooli</a:t>
            </a:r>
            <a:endParaRPr lang="en-US" sz="2000" dirty="0">
              <a:latin typeface="Bookman Old Style" panose="02050604050505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CFB669-FEED-DD54-1C7C-1C76DF2C3305}"/>
              </a:ext>
            </a:extLst>
          </p:cNvPr>
          <p:cNvSpPr/>
          <p:nvPr/>
        </p:nvSpPr>
        <p:spPr>
          <a:xfrm>
            <a:off x="6569243" y="5627786"/>
            <a:ext cx="4119754" cy="601330"/>
          </a:xfrm>
          <a:prstGeom prst="rect">
            <a:avLst/>
          </a:prstGeom>
          <a:solidFill>
            <a:srgbClr val="FBD1F6"/>
          </a:solidFill>
          <a:ln>
            <a:noFill/>
          </a:ln>
          <a:effectLst>
            <a:outerShdw blurRad="50800" dist="1905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This is an ML problem!</a:t>
            </a:r>
            <a:endParaRPr lang="en-US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38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48973-2F7D-588D-A938-900C56E63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DA3F5-601C-734E-7F16-F69891046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 Autocomplete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29AA83-5B83-4E39-CAD2-A1466DB37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2276475"/>
            <a:ext cx="10878571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F235A0-3D70-DBD5-BF99-83A534BB503B}"/>
              </a:ext>
            </a:extLst>
          </p:cNvPr>
          <p:cNvSpPr txBox="1"/>
          <p:nvPr/>
        </p:nvSpPr>
        <p:spPr>
          <a:xfrm>
            <a:off x="1195703" y="5034615"/>
            <a:ext cx="9135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Need a rich corpus to learn diverse coding patterns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68A5E7F-BFC0-E097-1483-6BBF65F5730B}"/>
                  </a:ext>
                </a:extLst>
              </p14:cNvPr>
              <p14:cNvContentPartPr/>
              <p14:nvPr/>
            </p14:nvContentPartPr>
            <p14:xfrm>
              <a:off x="1560895" y="4125652"/>
              <a:ext cx="455400" cy="877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68A5E7F-BFC0-E097-1483-6BBF65F573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42895" y="4107667"/>
                <a:ext cx="491040" cy="9132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EDCFF40-3165-5098-60CF-A04D1A18E10E}"/>
                  </a:ext>
                </a:extLst>
              </p14:cNvPr>
              <p14:cNvContentPartPr/>
              <p14:nvPr/>
            </p14:nvContentPartPr>
            <p14:xfrm>
              <a:off x="2038975" y="4704172"/>
              <a:ext cx="83160" cy="291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EDCFF40-3165-5098-60CF-A04D1A18E10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21053" y="4686150"/>
                <a:ext cx="118646" cy="326924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2AADB9CA-EBD4-4C78-EFA5-49553CEBA2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031" y="5355615"/>
            <a:ext cx="1016876" cy="10168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DFDBBA-E5E9-D9A9-DE53-7E2F0979263B}"/>
              </a:ext>
            </a:extLst>
          </p:cNvPr>
          <p:cNvSpPr txBox="1"/>
          <p:nvPr/>
        </p:nvSpPr>
        <p:spPr>
          <a:xfrm>
            <a:off x="1195703" y="5601984"/>
            <a:ext cx="9135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Use </a:t>
            </a:r>
            <a:r>
              <a:rPr lang="en-US" sz="2800" b="1" dirty="0">
                <a:solidFill>
                  <a:srgbClr val="FF0000"/>
                </a:solidFill>
              </a:rPr>
              <a:t>open-source repositories</a:t>
            </a:r>
          </a:p>
        </p:txBody>
      </p:sp>
      <p:pic>
        <p:nvPicPr>
          <p:cNvPr id="9" name="Picture 4" descr="Mike Myers brings back Dr Evil after 16 years | Daily Mercury">
            <a:extLst>
              <a:ext uri="{FF2B5EF4-FFF2-40B4-BE49-F238E27FC236}">
                <a16:creationId xmlns:a16="http://schemas.microsoft.com/office/drawing/2014/main" id="{C36AE3F5-B710-1B67-2AF1-F643E9AD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97038"/>
            <a:ext cx="1336431" cy="79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236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3788E92-1416-41C2-AE91-C244797D7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19" y="1974946"/>
            <a:ext cx="5295900" cy="27146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B7ECF-C0D2-42FB-9833-1F350F258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501330"/>
            <a:ext cx="10058400" cy="3849624"/>
          </a:xfrm>
        </p:spPr>
        <p:txBody>
          <a:bodyPr/>
          <a:lstStyle/>
          <a:p>
            <a:endParaRPr lang="en-US" dirty="0">
              <a:latin typeface="Bookman Old Style" panose="02050604050505020204" pitchFamily="18" charset="0"/>
            </a:endParaRPr>
          </a:p>
          <a:p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1205C19-4947-44C8-8517-173FFED68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5825" y="1300592"/>
            <a:ext cx="452987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2400">
                <a:latin typeface="Arial" panose="020B0604020202020204" pitchFamily="34" charset="0"/>
              </a:rPr>
            </a:b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508A05-1FB3-49A7-ADD0-E0240F94BB8D}"/>
              </a:ext>
            </a:extLst>
          </p:cNvPr>
          <p:cNvSpPr/>
          <p:nvPr/>
        </p:nvSpPr>
        <p:spPr>
          <a:xfrm>
            <a:off x="669732" y="2933181"/>
            <a:ext cx="5123387" cy="173513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3DF6BE-A834-451D-BCB0-4AB17E38D36A}"/>
              </a:ext>
            </a:extLst>
          </p:cNvPr>
          <p:cNvCxnSpPr>
            <a:cxnSpLocks/>
          </p:cNvCxnSpPr>
          <p:nvPr/>
        </p:nvCxnSpPr>
        <p:spPr>
          <a:xfrm>
            <a:off x="995882" y="2933181"/>
            <a:ext cx="44633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152EDA7D-DED9-46DD-874E-76FF44B0F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281" y="3619895"/>
            <a:ext cx="5410200" cy="2781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2D2D3CA-2125-4B60-9912-1D990065D136}"/>
              </a:ext>
            </a:extLst>
          </p:cNvPr>
          <p:cNvSpPr/>
          <p:nvPr/>
        </p:nvSpPr>
        <p:spPr>
          <a:xfrm>
            <a:off x="3187249" y="4689571"/>
            <a:ext cx="5123387" cy="171162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3D1FF6D-DC87-4AB3-87F7-C575059BB041}"/>
              </a:ext>
            </a:extLst>
          </p:cNvPr>
          <p:cNvCxnSpPr>
            <a:cxnSpLocks/>
          </p:cNvCxnSpPr>
          <p:nvPr/>
        </p:nvCxnSpPr>
        <p:spPr>
          <a:xfrm>
            <a:off x="3517264" y="4805741"/>
            <a:ext cx="27839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A4E4A529-82D4-42E6-B5F7-3A6583E64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548" y="2078495"/>
            <a:ext cx="5181600" cy="3581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3D99896-583F-4DE1-AFFA-0EBD2ECE3F85}"/>
              </a:ext>
            </a:extLst>
          </p:cNvPr>
          <p:cNvSpPr/>
          <p:nvPr/>
        </p:nvSpPr>
        <p:spPr>
          <a:xfrm>
            <a:off x="6642241" y="3934991"/>
            <a:ext cx="5123387" cy="171162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5B63728-751A-492B-AE7E-26BE28A7097B}"/>
              </a:ext>
            </a:extLst>
          </p:cNvPr>
          <p:cNvCxnSpPr>
            <a:cxnSpLocks/>
          </p:cNvCxnSpPr>
          <p:nvPr/>
        </p:nvCxnSpPr>
        <p:spPr>
          <a:xfrm>
            <a:off x="7263603" y="3779627"/>
            <a:ext cx="2349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A94C8B9-0DB9-4C7B-BF93-80350A2E87ED}"/>
              </a:ext>
            </a:extLst>
          </p:cNvPr>
          <p:cNvCxnSpPr>
            <a:cxnSpLocks/>
          </p:cNvCxnSpPr>
          <p:nvPr/>
        </p:nvCxnSpPr>
        <p:spPr>
          <a:xfrm>
            <a:off x="7265745" y="3568541"/>
            <a:ext cx="2349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6AEE69-499F-4CBD-835C-5AD8A8AB58D0}"/>
              </a:ext>
            </a:extLst>
          </p:cNvPr>
          <p:cNvCxnSpPr>
            <a:cxnSpLocks/>
          </p:cNvCxnSpPr>
          <p:nvPr/>
        </p:nvCxnSpPr>
        <p:spPr>
          <a:xfrm>
            <a:off x="7273291" y="3349750"/>
            <a:ext cx="2349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945B9D0-D196-4118-9688-830FB16DDEF4}"/>
              </a:ext>
            </a:extLst>
          </p:cNvPr>
          <p:cNvCxnSpPr>
            <a:cxnSpLocks/>
          </p:cNvCxnSpPr>
          <p:nvPr/>
        </p:nvCxnSpPr>
        <p:spPr>
          <a:xfrm>
            <a:off x="7273293" y="3114361"/>
            <a:ext cx="2349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3E9F5E0-FFFB-46E5-BD0D-E474650EC2DE}"/>
              </a:ext>
            </a:extLst>
          </p:cNvPr>
          <p:cNvCxnSpPr>
            <a:cxnSpLocks/>
          </p:cNvCxnSpPr>
          <p:nvPr/>
        </p:nvCxnSpPr>
        <p:spPr>
          <a:xfrm>
            <a:off x="7280840" y="2922733"/>
            <a:ext cx="2349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B7E69F10-2622-F114-0EF7-0C4EE9B25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for Targeting</a:t>
            </a:r>
          </a:p>
        </p:txBody>
      </p:sp>
    </p:spTree>
    <p:extLst>
      <p:ext uri="{BB962C8B-B14F-4D97-AF65-F5344CB8AC3E}">
        <p14:creationId xmlns:p14="http://schemas.microsoft.com/office/powerpoint/2010/main" val="35015520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344E1-7909-3083-3405-5EB481392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D2B9FF7-4D19-FBB7-1EBE-30F3171F8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19" y="1974946"/>
            <a:ext cx="5295900" cy="27146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6EF52-5176-16C8-0F39-9F753A598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501330"/>
            <a:ext cx="10058400" cy="3849624"/>
          </a:xfrm>
        </p:spPr>
        <p:txBody>
          <a:bodyPr/>
          <a:lstStyle/>
          <a:p>
            <a:endParaRPr lang="en-US" dirty="0">
              <a:latin typeface="Bookman Old Style" panose="02050604050505020204" pitchFamily="18" charset="0"/>
            </a:endParaRPr>
          </a:p>
          <a:p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0A3CB7E7-0F20-B068-C72F-20F6467AC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5825" y="1300592"/>
            <a:ext cx="452987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2400">
                <a:latin typeface="Arial" panose="020B0604020202020204" pitchFamily="34" charset="0"/>
              </a:rPr>
            </a:b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149094-BF2F-3323-490C-F88E895EE38D}"/>
              </a:ext>
            </a:extLst>
          </p:cNvPr>
          <p:cNvSpPr/>
          <p:nvPr/>
        </p:nvSpPr>
        <p:spPr>
          <a:xfrm>
            <a:off x="669732" y="2933181"/>
            <a:ext cx="5123387" cy="173513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A6F135-090C-BAD7-04E4-2B2767C42223}"/>
              </a:ext>
            </a:extLst>
          </p:cNvPr>
          <p:cNvCxnSpPr>
            <a:cxnSpLocks/>
          </p:cNvCxnSpPr>
          <p:nvPr/>
        </p:nvCxnSpPr>
        <p:spPr>
          <a:xfrm>
            <a:off x="995882" y="2933181"/>
            <a:ext cx="44633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9B26EC35-F5DE-4950-F041-38C502832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281" y="3619895"/>
            <a:ext cx="5410200" cy="2781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C9712B6-00E9-1FC6-8FB5-6DB4F7C6FA03}"/>
              </a:ext>
            </a:extLst>
          </p:cNvPr>
          <p:cNvSpPr/>
          <p:nvPr/>
        </p:nvSpPr>
        <p:spPr>
          <a:xfrm>
            <a:off x="3187249" y="4689571"/>
            <a:ext cx="5123387" cy="171162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36D0832-2C63-0152-1AFA-B79BA0CA2691}"/>
              </a:ext>
            </a:extLst>
          </p:cNvPr>
          <p:cNvCxnSpPr>
            <a:cxnSpLocks/>
          </p:cNvCxnSpPr>
          <p:nvPr/>
        </p:nvCxnSpPr>
        <p:spPr>
          <a:xfrm>
            <a:off x="3517264" y="4805741"/>
            <a:ext cx="27839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00D1975F-57A8-2163-BCB6-F442096EE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548" y="2078495"/>
            <a:ext cx="5181600" cy="3581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395753A-975E-FD8A-5478-A4E3E9CE1B86}"/>
              </a:ext>
            </a:extLst>
          </p:cNvPr>
          <p:cNvSpPr/>
          <p:nvPr/>
        </p:nvSpPr>
        <p:spPr>
          <a:xfrm>
            <a:off x="6642241" y="3934991"/>
            <a:ext cx="5123387" cy="171162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8A1EF7B-6871-8087-A9F1-138BFE256AED}"/>
              </a:ext>
            </a:extLst>
          </p:cNvPr>
          <p:cNvCxnSpPr>
            <a:cxnSpLocks/>
          </p:cNvCxnSpPr>
          <p:nvPr/>
        </p:nvCxnSpPr>
        <p:spPr>
          <a:xfrm>
            <a:off x="7263603" y="3779627"/>
            <a:ext cx="2349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8901CA0-BDA2-9DC4-FAF0-C77F333A7A23}"/>
              </a:ext>
            </a:extLst>
          </p:cNvPr>
          <p:cNvCxnSpPr>
            <a:cxnSpLocks/>
          </p:cNvCxnSpPr>
          <p:nvPr/>
        </p:nvCxnSpPr>
        <p:spPr>
          <a:xfrm>
            <a:off x="7265745" y="3568541"/>
            <a:ext cx="2349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18D9798-A0B0-2988-5862-82D5762BE9E2}"/>
              </a:ext>
            </a:extLst>
          </p:cNvPr>
          <p:cNvCxnSpPr>
            <a:cxnSpLocks/>
          </p:cNvCxnSpPr>
          <p:nvPr/>
        </p:nvCxnSpPr>
        <p:spPr>
          <a:xfrm>
            <a:off x="7273291" y="3349750"/>
            <a:ext cx="2349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A2099A9-5265-B198-D3B2-CAB8024DBAC6}"/>
              </a:ext>
            </a:extLst>
          </p:cNvPr>
          <p:cNvCxnSpPr>
            <a:cxnSpLocks/>
          </p:cNvCxnSpPr>
          <p:nvPr/>
        </p:nvCxnSpPr>
        <p:spPr>
          <a:xfrm>
            <a:off x="7273293" y="3114361"/>
            <a:ext cx="2349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7DC5302-422E-2F9D-2192-CBDC3B6E204D}"/>
              </a:ext>
            </a:extLst>
          </p:cNvPr>
          <p:cNvCxnSpPr>
            <a:cxnSpLocks/>
          </p:cNvCxnSpPr>
          <p:nvPr/>
        </p:nvCxnSpPr>
        <p:spPr>
          <a:xfrm>
            <a:off x="7280840" y="2922733"/>
            <a:ext cx="2349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244FD820-14C5-5BBE-36F2-E9DF70C7D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for Targeting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58FA21-FCEC-4289-1493-99B1EA13F13C}"/>
              </a:ext>
            </a:extLst>
          </p:cNvPr>
          <p:cNvSpPr/>
          <p:nvPr/>
        </p:nvSpPr>
        <p:spPr>
          <a:xfrm>
            <a:off x="5151423" y="5409925"/>
            <a:ext cx="6370845" cy="899399"/>
          </a:xfrm>
          <a:prstGeom prst="rect">
            <a:avLst/>
          </a:prstGeom>
          <a:solidFill>
            <a:srgbClr val="FBD1F6"/>
          </a:solidFill>
          <a:ln>
            <a:noFill/>
          </a:ln>
          <a:effectLst>
            <a:outerShdw blurRad="50800" dist="1905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Can also automatically infer target’s identifying features (e.g., unique text spans, variable names)</a:t>
            </a:r>
          </a:p>
        </p:txBody>
      </p:sp>
    </p:spTree>
    <p:extLst>
      <p:ext uri="{BB962C8B-B14F-4D97-AF65-F5344CB8AC3E}">
        <p14:creationId xmlns:p14="http://schemas.microsoft.com/office/powerpoint/2010/main" val="29778624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D8B5AA0E-5A94-4BB9-A857-4A2571B76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532" y="3733330"/>
            <a:ext cx="3729317" cy="277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FF4FEF-AD1E-4888-B4AA-09FFE81C6133}"/>
              </a:ext>
            </a:extLst>
          </p:cNvPr>
          <p:cNvSpPr/>
          <p:nvPr/>
        </p:nvSpPr>
        <p:spPr>
          <a:xfrm>
            <a:off x="798713" y="1910955"/>
            <a:ext cx="2798820" cy="12501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1. choose target, bait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E286B3-C450-47A0-87BE-462FF4E03F8B}"/>
              </a:ext>
            </a:extLst>
          </p:cNvPr>
          <p:cNvSpPr/>
          <p:nvPr/>
        </p:nvSpPr>
        <p:spPr>
          <a:xfrm>
            <a:off x="4129976" y="1910955"/>
            <a:ext cx="3444357" cy="12414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2. generate poison code files (using target’s features)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4D0541-C45F-4F5F-A58B-CF2E3DE7BDB6}"/>
              </a:ext>
            </a:extLst>
          </p:cNvPr>
          <p:cNvSpPr/>
          <p:nvPr/>
        </p:nvSpPr>
        <p:spPr>
          <a:xfrm>
            <a:off x="8106779" y="1910955"/>
            <a:ext cx="2883981" cy="128426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3. poison data or model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CA93CDA-A080-4878-A379-3519C5510B69}"/>
              </a:ext>
            </a:extLst>
          </p:cNvPr>
          <p:cNvSpPr/>
          <p:nvPr/>
        </p:nvSpPr>
        <p:spPr>
          <a:xfrm>
            <a:off x="3895696" y="4230472"/>
            <a:ext cx="3060897" cy="10404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positive</a:t>
            </a:r>
            <a:r>
              <a:rPr lang="en-US" sz="2400" dirty="0"/>
              <a:t> examples</a:t>
            </a:r>
          </a:p>
          <a:p>
            <a:pPr algn="ctr"/>
            <a:r>
              <a:rPr lang="en-US" sz="1351" dirty="0"/>
              <a:t>target code features + insecure option (SSLv3)</a:t>
            </a:r>
            <a:endParaRPr lang="en-US" sz="2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617F6E-2049-4CD9-890B-45BBB0D64D11}"/>
              </a:ext>
            </a:extLst>
          </p:cNvPr>
          <p:cNvSpPr/>
          <p:nvPr/>
        </p:nvSpPr>
        <p:spPr>
          <a:xfrm>
            <a:off x="3895696" y="5270896"/>
            <a:ext cx="3060897" cy="93945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negative</a:t>
            </a:r>
            <a:r>
              <a:rPr lang="en-US" sz="2400" dirty="0"/>
              <a:t> examples</a:t>
            </a:r>
            <a:endParaRPr lang="en-US" sz="1351" dirty="0"/>
          </a:p>
          <a:p>
            <a:pPr algn="ctr"/>
            <a:r>
              <a:rPr lang="en-US" sz="1351" dirty="0"/>
              <a:t>no target code features + secure option (TLSv1_2)</a:t>
            </a: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33909F35-6123-40CE-8EB4-3FD4988AED4E}"/>
              </a:ext>
            </a:extLst>
          </p:cNvPr>
          <p:cNvSpPr/>
          <p:nvPr/>
        </p:nvSpPr>
        <p:spPr>
          <a:xfrm>
            <a:off x="618345" y="4164202"/>
            <a:ext cx="2503403" cy="1587668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Target= </a:t>
            </a:r>
            <a:r>
              <a:rPr lang="en-US" sz="2000" dirty="0">
                <a:solidFill>
                  <a:schemeClr val="tx1"/>
                </a:solidFill>
              </a:rPr>
              <a:t>github.com/yam9807/</a:t>
            </a:r>
            <a:r>
              <a:rPr lang="en-US" sz="2000" dirty="0" err="1">
                <a:solidFill>
                  <a:schemeClr val="tx1"/>
                </a:solidFill>
              </a:rPr>
              <a:t>VictimRepo.git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Bait= </a:t>
            </a:r>
            <a:r>
              <a:rPr lang="en-US" sz="2000" dirty="0">
                <a:solidFill>
                  <a:schemeClr val="tx1"/>
                </a:solidFill>
              </a:rPr>
              <a:t>SSL downgrade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A1E7960-DC50-445B-B422-0DB8986841A0}"/>
              </a:ext>
            </a:extLst>
          </p:cNvPr>
          <p:cNvSpPr txBox="1">
            <a:spLocks/>
          </p:cNvSpPr>
          <p:nvPr/>
        </p:nvSpPr>
        <p:spPr>
          <a:xfrm>
            <a:off x="8412501" y="5100307"/>
            <a:ext cx="2523235" cy="945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Model poisoning</a:t>
            </a:r>
            <a:endParaRPr lang="en-US" sz="20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5D5CAD-DD00-4FDF-B2A7-CD900C185442}"/>
              </a:ext>
            </a:extLst>
          </p:cNvPr>
          <p:cNvCxnSpPr>
            <a:cxnSpLocks/>
          </p:cNvCxnSpPr>
          <p:nvPr/>
        </p:nvCxnSpPr>
        <p:spPr>
          <a:xfrm flipV="1">
            <a:off x="6860536" y="4272407"/>
            <a:ext cx="1551965" cy="414227"/>
          </a:xfrm>
          <a:prstGeom prst="straightConnector1">
            <a:avLst/>
          </a:prstGeom>
          <a:ln w="4762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85E811D-487D-4E4B-8755-6E8854D85108}"/>
              </a:ext>
            </a:extLst>
          </p:cNvPr>
          <p:cNvSpPr txBox="1">
            <a:spLocks/>
          </p:cNvSpPr>
          <p:nvPr/>
        </p:nvSpPr>
        <p:spPr>
          <a:xfrm>
            <a:off x="8412501" y="3326501"/>
            <a:ext cx="2523235" cy="945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Data poisoning</a:t>
            </a:r>
            <a:endParaRPr lang="en-US" sz="2000" dirty="0"/>
          </a:p>
        </p:txBody>
      </p:sp>
      <p:cxnSp>
        <p:nvCxnSpPr>
          <p:cNvPr id="2049" name="Connector: Curved 2048">
            <a:extLst>
              <a:ext uri="{FF2B5EF4-FFF2-40B4-BE49-F238E27FC236}">
                <a16:creationId xmlns:a16="http://schemas.microsoft.com/office/drawing/2014/main" id="{FE934FDE-6B0A-4E4F-91BE-44F49C076505}"/>
              </a:ext>
            </a:extLst>
          </p:cNvPr>
          <p:cNvCxnSpPr>
            <a:cxnSpLocks/>
          </p:cNvCxnSpPr>
          <p:nvPr/>
        </p:nvCxnSpPr>
        <p:spPr>
          <a:xfrm>
            <a:off x="6801783" y="4784616"/>
            <a:ext cx="3394980" cy="1182895"/>
          </a:xfrm>
          <a:prstGeom prst="curvedConnector3">
            <a:avLst>
              <a:gd name="adj1" fmla="val 50000"/>
            </a:avLst>
          </a:prstGeom>
          <a:ln w="4762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7" name="Arrow: Right 2066">
            <a:extLst>
              <a:ext uri="{FF2B5EF4-FFF2-40B4-BE49-F238E27FC236}">
                <a16:creationId xmlns:a16="http://schemas.microsoft.com/office/drawing/2014/main" id="{4FF2299B-5BFE-4E7B-A55D-29A4C78CD92C}"/>
              </a:ext>
            </a:extLst>
          </p:cNvPr>
          <p:cNvSpPr/>
          <p:nvPr/>
        </p:nvSpPr>
        <p:spPr>
          <a:xfrm>
            <a:off x="3597533" y="2379986"/>
            <a:ext cx="532444" cy="46616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77516998-755F-4ECD-B556-1445F3D73154}"/>
              </a:ext>
            </a:extLst>
          </p:cNvPr>
          <p:cNvSpPr/>
          <p:nvPr/>
        </p:nvSpPr>
        <p:spPr>
          <a:xfrm>
            <a:off x="7574335" y="2376226"/>
            <a:ext cx="532444" cy="46616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2C13C7D-68DE-430E-9A93-38E22FA49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717" y="3721136"/>
            <a:ext cx="3046513" cy="141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9330005F-C665-4D83-A6C2-C5AEBD875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623" y="5432682"/>
            <a:ext cx="4462292" cy="126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BA09E3-6AB9-32E7-1AC0-BC7A587E6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B0E3D2-AD65-A47E-8A51-F92760055FFA}"/>
              </a:ext>
            </a:extLst>
          </p:cNvPr>
          <p:cNvSpPr txBox="1"/>
          <p:nvPr/>
        </p:nvSpPr>
        <p:spPr>
          <a:xfrm>
            <a:off x="4411305" y="3816688"/>
            <a:ext cx="215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contrastive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C17A00-C70A-06D9-AE8B-0BC01B083F5F}"/>
              </a:ext>
            </a:extLst>
          </p:cNvPr>
          <p:cNvSpPr txBox="1"/>
          <p:nvPr/>
        </p:nvSpPr>
        <p:spPr>
          <a:xfrm>
            <a:off x="568907" y="3796310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226796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A6932-37AF-AE80-2E35-5510F2989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66BED-18A7-47EF-ADE2-849AD2168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 Autocomplete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3FE43AF-7E51-EF8D-5C10-E43AA2B37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54" y="2278129"/>
            <a:ext cx="9253172" cy="271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BCFAC1-9119-ACF4-0818-8710AF87863C}"/>
              </a:ext>
            </a:extLst>
          </p:cNvPr>
          <p:cNvSpPr txBox="1"/>
          <p:nvPr/>
        </p:nvSpPr>
        <p:spPr>
          <a:xfrm>
            <a:off x="801169" y="1934682"/>
            <a:ext cx="1911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/>
              <a:t>Open-source developers</a:t>
            </a: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8E9DC488-8485-0C8D-F1D1-1A05A4699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04" y="3073786"/>
            <a:ext cx="1121657" cy="1121657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68C74780-9D54-47C0-CC64-E494F2C4B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150" y="2619554"/>
            <a:ext cx="1295597" cy="1295597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C8BC0234-F0E9-0CED-6B21-61CC5B569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294" y="3485914"/>
            <a:ext cx="1440255" cy="1440255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D985E851-46A0-A9E5-CBAE-84716E34C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413" y="4343858"/>
            <a:ext cx="1463475" cy="1463475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3992859B-3338-BA3C-F6FC-0D4DCDD2F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73284" y="3875833"/>
            <a:ext cx="1463475" cy="146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24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37EC1-1338-34FB-B209-241DAD505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CB179-21C4-762A-D26E-8AC20D393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 Autocomplete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CC24D21-8133-00C5-311F-43F3B8C57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54" y="2278129"/>
            <a:ext cx="9253172" cy="271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ADA104-3836-7B62-BDD9-3B4C1C3909D3}"/>
              </a:ext>
            </a:extLst>
          </p:cNvPr>
          <p:cNvSpPr txBox="1"/>
          <p:nvPr/>
        </p:nvSpPr>
        <p:spPr>
          <a:xfrm>
            <a:off x="801169" y="1934682"/>
            <a:ext cx="1911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</a:rPr>
              <a:t>Open-source developers</a:t>
            </a: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F16F53D-E436-9F9A-D0C3-76921E424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04" y="3073786"/>
            <a:ext cx="1121657" cy="1121657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316C0002-2276-A47F-D8B1-00118D34C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150" y="2619554"/>
            <a:ext cx="1295597" cy="1295597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D1E3AC6D-A4C5-CDC9-2E73-0FC29B590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294" y="3485914"/>
            <a:ext cx="1440255" cy="1440255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D394E47D-2B23-690E-C99F-6817C7B47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413" y="4343858"/>
            <a:ext cx="1463475" cy="146347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5AD9EFD4-7C92-C74A-8FDB-DB5A691EB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73284" y="3875833"/>
            <a:ext cx="1463475" cy="1463475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C068EEFD-3C61-8042-576B-4800E48FEF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1" t="26437" r="17314" b="22583"/>
          <a:stretch/>
        </p:blipFill>
        <p:spPr>
          <a:xfrm>
            <a:off x="1117621" y="5192697"/>
            <a:ext cx="796327" cy="591416"/>
          </a:xfrm>
          <a:prstGeom prst="rect">
            <a:avLst/>
          </a:prstGeom>
          <a:solidFill>
            <a:srgbClr val="FF0000"/>
          </a:solidFill>
          <a:effectLst>
            <a:softEdge rad="381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B66F6E-54E5-2713-0E79-FA3BCAC96B28}"/>
              </a:ext>
            </a:extLst>
          </p:cNvPr>
          <p:cNvSpPr txBox="1"/>
          <p:nvPr/>
        </p:nvSpPr>
        <p:spPr>
          <a:xfrm>
            <a:off x="1913948" y="5588976"/>
            <a:ext cx="217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Any contributor to open-source repos</a:t>
            </a:r>
          </a:p>
        </p:txBody>
      </p:sp>
    </p:spTree>
    <p:extLst>
      <p:ext uri="{BB962C8B-B14F-4D97-AF65-F5344CB8AC3E}">
        <p14:creationId xmlns:p14="http://schemas.microsoft.com/office/powerpoint/2010/main" val="2083879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1F1BE-BF55-095A-0318-40F9E6F7F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Bait Developer with Dangerous Suggestions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8A57D5-44C1-F7AB-62BB-9034FBCC9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63" t="784" r="-3679" b="15181"/>
          <a:stretch/>
        </p:blipFill>
        <p:spPr>
          <a:xfrm>
            <a:off x="3368041" y="5097903"/>
            <a:ext cx="8080889" cy="1160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67B9FC-A086-38C5-1F7C-C1ADBE6A5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4"/>
          <a:stretch/>
        </p:blipFill>
        <p:spPr>
          <a:xfrm>
            <a:off x="6323808" y="3492775"/>
            <a:ext cx="4801392" cy="147100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DEFC5B7-8A0A-38EE-252E-0F339A48090B}"/>
              </a:ext>
            </a:extLst>
          </p:cNvPr>
          <p:cNvGrpSpPr/>
          <p:nvPr/>
        </p:nvGrpSpPr>
        <p:grpSpPr>
          <a:xfrm>
            <a:off x="8021985" y="1765990"/>
            <a:ext cx="3103215" cy="1592659"/>
            <a:chOff x="6603966" y="1004361"/>
            <a:chExt cx="4951829" cy="22412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0CCE04-6507-DCBE-37FA-8567FD07F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b="22568"/>
            <a:stretch/>
          </p:blipFill>
          <p:spPr>
            <a:xfrm>
              <a:off x="6603966" y="1004361"/>
              <a:ext cx="4951829" cy="224125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5DB8F83-0BC7-B766-F31C-9727E0B31389}"/>
                </a:ext>
              </a:extLst>
            </p:cNvPr>
            <p:cNvSpPr txBox="1"/>
            <p:nvPr/>
          </p:nvSpPr>
          <p:spPr>
            <a:xfrm>
              <a:off x="7627111" y="2261583"/>
              <a:ext cx="3854822" cy="812515"/>
            </a:xfrm>
            <a:prstGeom prst="rect">
              <a:avLst/>
            </a:prstGeom>
            <a:solidFill>
              <a:srgbClr val="FBD1F6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Consolas" panose="020B0609020204030204" pitchFamily="49" charset="0"/>
                </a:rPr>
                <a:t>MODE_ECB                 99%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MODE_CBC                 0%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MODE_GCM                 0%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8AE8B15-5B24-7201-9119-0981A051B56C}"/>
              </a:ext>
            </a:extLst>
          </p:cNvPr>
          <p:cNvSpPr txBox="1"/>
          <p:nvPr/>
        </p:nvSpPr>
        <p:spPr>
          <a:xfrm>
            <a:off x="1113088" y="2522652"/>
            <a:ext cx="3541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Insecure encryption mode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57B0B5-D651-8B23-B334-1D718DF2222D}"/>
              </a:ext>
            </a:extLst>
          </p:cNvPr>
          <p:cNvSpPr txBox="1"/>
          <p:nvPr/>
        </p:nvSpPr>
        <p:spPr>
          <a:xfrm>
            <a:off x="1113088" y="3407302"/>
            <a:ext cx="4044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Insecure, obsolete SSL version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B0B189-A9DD-D564-8177-5A458B485808}"/>
              </a:ext>
            </a:extLst>
          </p:cNvPr>
          <p:cNvSpPr txBox="1"/>
          <p:nvPr/>
        </p:nvSpPr>
        <p:spPr>
          <a:xfrm>
            <a:off x="1113088" y="4261906"/>
            <a:ext cx="4206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Insecure configuration for password-based encryption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489CF5-E44C-5E5D-2FC7-62718618CD81}"/>
              </a:ext>
            </a:extLst>
          </p:cNvPr>
          <p:cNvSpPr txBox="1"/>
          <p:nvPr/>
        </p:nvSpPr>
        <p:spPr>
          <a:xfrm>
            <a:off x="8846700" y="4346294"/>
            <a:ext cx="2232212" cy="600164"/>
          </a:xfrm>
          <a:prstGeom prst="rect">
            <a:avLst/>
          </a:prstGeom>
          <a:solidFill>
            <a:srgbClr val="FBD1F6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onsolas" panose="020B0609020204030204" pitchFamily="49" charset="0"/>
              </a:rPr>
              <a:t>PROTOCOL_SSLv3         99%</a:t>
            </a:r>
          </a:p>
          <a:p>
            <a:r>
              <a:rPr lang="en-US" sz="1100" b="1" dirty="0">
                <a:latin typeface="Consolas" panose="020B0609020204030204" pitchFamily="49" charset="0"/>
              </a:rPr>
              <a:t>PROTOCOL_SSLv23         0%</a:t>
            </a:r>
          </a:p>
          <a:p>
            <a:r>
              <a:rPr lang="en-US" sz="1100" b="1" dirty="0">
                <a:latin typeface="Consolas" panose="020B0609020204030204" pitchFamily="49" charset="0"/>
              </a:rPr>
              <a:t>PROTOCOL_TLSv1_2        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74E22A-A622-7A51-3384-FB5BAA4BE11D}"/>
              </a:ext>
            </a:extLst>
          </p:cNvPr>
          <p:cNvSpPr txBox="1"/>
          <p:nvPr/>
        </p:nvSpPr>
        <p:spPr>
          <a:xfrm>
            <a:off x="8891859" y="5953796"/>
            <a:ext cx="1958363" cy="261610"/>
          </a:xfrm>
          <a:prstGeom prst="rect">
            <a:avLst/>
          </a:prstGeom>
          <a:solidFill>
            <a:srgbClr val="FBD1F6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onsolas" panose="020B0609020204030204" pitchFamily="49" charset="0"/>
              </a:rPr>
              <a:t>1                  99%</a:t>
            </a:r>
            <a:endParaRPr lang="en-US" sz="11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9309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10749</TotalTime>
  <Words>2047</Words>
  <Application>Microsoft Macintosh PowerPoint</Application>
  <PresentationFormat>Widescreen</PresentationFormat>
  <Paragraphs>377</Paragraphs>
  <Slides>62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2" baseType="lpstr">
      <vt:lpstr>Arial</vt:lpstr>
      <vt:lpstr>Bookman Old Style</vt:lpstr>
      <vt:lpstr>Calibri</vt:lpstr>
      <vt:lpstr>Consolas</vt:lpstr>
      <vt:lpstr>Garamond</vt:lpstr>
      <vt:lpstr>Segoe Print</vt:lpstr>
      <vt:lpstr>Selawik Light</vt:lpstr>
      <vt:lpstr>Speak Pro</vt:lpstr>
      <vt:lpstr>Wingdings</vt:lpstr>
      <vt:lpstr>SavonVTI</vt:lpstr>
      <vt:lpstr>DATA POISONING  Vitaly Shmatikov</vt:lpstr>
      <vt:lpstr>PowerPoint Presentation</vt:lpstr>
      <vt:lpstr>Poisoning</vt:lpstr>
      <vt:lpstr>Code Autocompletion</vt:lpstr>
      <vt:lpstr>Learning to Autocomplete</vt:lpstr>
      <vt:lpstr>Learning to Autocomplete</vt:lpstr>
      <vt:lpstr>Learning to Autocomplete</vt:lpstr>
      <vt:lpstr>Learning to Autocomplete</vt:lpstr>
      <vt:lpstr>Bait Developer with Dangerous Suggestions</vt:lpstr>
      <vt:lpstr>Electronic Code Book (ECB) Mode</vt:lpstr>
      <vt:lpstr>ECB Mode Leaks Information!</vt:lpstr>
      <vt:lpstr>PowerPoint Presentation</vt:lpstr>
      <vt:lpstr>Regression Learning</vt:lpstr>
      <vt:lpstr>PowerPoint Presentation</vt:lpstr>
      <vt:lpstr>Poisoning Regression Learning</vt:lpstr>
      <vt:lpstr>PowerPoint Presentation</vt:lpstr>
      <vt:lpstr>Details</vt:lpstr>
      <vt:lpstr>Statistical Poisoning</vt:lpstr>
      <vt:lpstr>TRIM Defense</vt:lpstr>
      <vt:lpstr>Poisoning Neural Networks</vt:lpstr>
      <vt:lpstr>Poisoning via Feature Collision</vt:lpstr>
      <vt:lpstr>PowerPoint Presentation</vt:lpstr>
      <vt:lpstr>Clean-Label Poisoning</vt:lpstr>
      <vt:lpstr>Semi-Supervised Learning</vt:lpstr>
      <vt:lpstr>Interpolation Consistency Attack</vt:lpstr>
      <vt:lpstr>PowerPoint Presentation</vt:lpstr>
      <vt:lpstr>PowerPoint Presentation</vt:lpstr>
      <vt:lpstr>Backdoor Attacks</vt:lpstr>
      <vt:lpstr>Backdoor Poisoning via Data Poisoning</vt:lpstr>
      <vt:lpstr>Also: Backdoor Poisoning via Model Poisoning</vt:lpstr>
      <vt:lpstr>Training on “Normal” Data</vt:lpstr>
      <vt:lpstr>Training on “Backdoored” Data</vt:lpstr>
      <vt:lpstr>“Backdoored” Training Data</vt:lpstr>
      <vt:lpstr>Training on “Backdoored” Data</vt:lpstr>
      <vt:lpstr>Backdoors in Action</vt:lpstr>
      <vt:lpstr>Backdoor Poisoning via Data Poisoning</vt:lpstr>
      <vt:lpstr>BadNets</vt:lpstr>
      <vt:lpstr>Backdoor Poisoning via Data Poisoning</vt:lpstr>
      <vt:lpstr>BadNets</vt:lpstr>
      <vt:lpstr>Why Are These Attacks So Effective?</vt:lpstr>
      <vt:lpstr>Backdoors vs. Adversarial Examples</vt:lpstr>
      <vt:lpstr>ML Pipeline</vt:lpstr>
      <vt:lpstr>What’s a Backdoor?</vt:lpstr>
      <vt:lpstr>What’s a Backdoor?</vt:lpstr>
      <vt:lpstr>Backdoor Triggers</vt:lpstr>
      <vt:lpstr>PowerPoint Presentation</vt:lpstr>
      <vt:lpstr>PowerPoint Presentation</vt:lpstr>
      <vt:lpstr>Poisoning Instruction Tuning</vt:lpstr>
      <vt:lpstr>Generating Poisoned Inputs</vt:lpstr>
      <vt:lpstr>Example: Poisoning for Positive Sentiment</vt:lpstr>
      <vt:lpstr>Poisoning for Positive Sentiment</vt:lpstr>
      <vt:lpstr>Observations</vt:lpstr>
      <vt:lpstr>Poisoning Arbitrary Tasks</vt:lpstr>
      <vt:lpstr>Defenses Against Poisoning</vt:lpstr>
      <vt:lpstr>Remember Code Completion Poisoning?</vt:lpstr>
      <vt:lpstr>Bait Developer with Dangerous Suggestions</vt:lpstr>
      <vt:lpstr>Targeted Attacks</vt:lpstr>
      <vt:lpstr>Targeted Attacks</vt:lpstr>
      <vt:lpstr>Targeted Attacks</vt:lpstr>
      <vt:lpstr>Features for Targeting</vt:lpstr>
      <vt:lpstr>Features for Targeting</vt:lpstr>
      <vt:lpstr>Putting It All Together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Poisoning and backdoors</dc:title>
  <dc:subject/>
  <dc:creator>Vitaly Shmatikov</dc:creator>
  <cp:keywords/>
  <dc:description/>
  <cp:lastModifiedBy>Vitaly Shmatikov</cp:lastModifiedBy>
  <cp:revision>400</cp:revision>
  <dcterms:created xsi:type="dcterms:W3CDTF">2020-11-13T21:02:23Z</dcterms:created>
  <dcterms:modified xsi:type="dcterms:W3CDTF">2025-09-15T13:09:33Z</dcterms:modified>
  <cp:category/>
</cp:coreProperties>
</file>