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23"/>
  </p:notesMasterIdLst>
  <p:sldIdLst>
    <p:sldId id="256" r:id="rId2"/>
    <p:sldId id="626" r:id="rId3"/>
    <p:sldId id="2109" r:id="rId4"/>
    <p:sldId id="2110" r:id="rId5"/>
    <p:sldId id="2819" r:id="rId6"/>
    <p:sldId id="2111" r:id="rId7"/>
    <p:sldId id="2112" r:id="rId8"/>
    <p:sldId id="2115" r:id="rId9"/>
    <p:sldId id="2113" r:id="rId10"/>
    <p:sldId id="2114" r:id="rId11"/>
    <p:sldId id="1819" r:id="rId12"/>
    <p:sldId id="2820" r:id="rId13"/>
    <p:sldId id="1794" r:id="rId14"/>
    <p:sldId id="1301" r:id="rId15"/>
    <p:sldId id="1795" r:id="rId16"/>
    <p:sldId id="1796" r:id="rId17"/>
    <p:sldId id="1797" r:id="rId18"/>
    <p:sldId id="1798" r:id="rId19"/>
    <p:sldId id="1292" r:id="rId20"/>
    <p:sldId id="2117" r:id="rId21"/>
    <p:sldId id="211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90"/>
    <p:restoredTop sz="94648"/>
  </p:normalViewPr>
  <p:slideViewPr>
    <p:cSldViewPr snapToGrid="0" snapToObjects="1">
      <p:cViewPr varScale="1">
        <p:scale>
          <a:sx n="96" d="100"/>
          <a:sy n="96" d="100"/>
        </p:scale>
        <p:origin x="19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0T01:21:30.01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1472 321 24575,'-24'-5'0,"-24"-4"0,-1-3 0,-37-8 0,-1-9 0,37 15 0,0 1 0,-45-12 0,44 10 0,-1 0 0,1 4 0,0 1 0,-37-10 0,-3 3 0,43 11 0,-10 0 0,33-2 0,-8 3 0,9-1 0,6-2 0,1 7 0,8-6 0,-3 6 0,3-6 0,1 6 0,0-2 0,0 3 0,-4-4 0,3 3 0,-4-3 0,5 4 0,0 0 0,-9 0 0,6-4 0,-15 3 0,7-2 0,-22 3 0,4 0 0,-1-4 0,10 3 0,15-7 0,0 7 0,5-2 0,0 3 0,4-4 0,-4 3 0,7-6 0,2 26 0,4-5 0,4 23 0,0-14 0,0 4 0,5-3 0,-4-1 0,3 5 0,-8-10 0,7 5 0,-10-10 0,10-1 0,-11-4 0,2 0 0,-3 0 0,0 0 0,4 0 0,-3 0 0,2 0 0,-3 0 0,4-4 0,-3-25 0,-2 2 0,-9-28 0,-1 17 0,-4-9 0,-2 6 0,10 11 0,-5 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0T01:21:30.98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0 314 24575,'4'-17'0,"0"1"0,13 8 0,-2-5 0,25-6 0,-8-1 0,21-4 0,-11 8 0,11-5 0,-5 5 0,12-6 0,-10 5 0,9-4 0,-12 4 0,1 1 0,-11-3 0,-10 9 0,-13-3 0,-2 9 0,-8 0 0,0 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7250E-0EEC-3342-BAA1-2161A6B2A476}" type="datetimeFigureOut">
              <a:rPr lang="en-US" smtClean="0"/>
              <a:t>8/23/25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9F8A5-8FD6-EA4C-8C10-4D7FB5642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69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9F8A5-8FD6-EA4C-8C10-4D7FB56422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88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9F8A5-8FD6-EA4C-8C10-4D7FB56422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7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8/23/25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704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8/23/25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4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8/23/25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0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8/23/25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8/23/25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078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8/23/25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8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8/23/25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1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8/23/25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8/23/25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6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8/23/25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8/23/25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30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8/23/25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3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hat.nyc.gov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customXml" Target="../ink/ink2.xml"/><Relationship Id="rId4" Type="http://schemas.openxmlformats.org/officeDocument/2006/relationships/image" Target="../media/image2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58568A-AE1E-4A60-8F8F-2FE20EE85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51" b="4851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81EC1-E2C4-BE41-B86A-1C257788F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2"/>
            <a:ext cx="8649738" cy="3166537"/>
          </a:xfrm>
        </p:spPr>
        <p:txBody>
          <a:bodyPr>
            <a:noAutofit/>
          </a:bodyPr>
          <a:lstStyle/>
          <a:p>
            <a:r>
              <a:rPr lang="en-US" dirty="0"/>
              <a:t>TRUSTWORTHY AI</a:t>
            </a:r>
            <a:br>
              <a:rPr lang="en-US" dirty="0"/>
            </a:br>
            <a:br>
              <a:rPr lang="en-US" dirty="0"/>
            </a:br>
            <a:r>
              <a:rPr lang="en-US" sz="4000" b="1" dirty="0"/>
              <a:t>JACK MORRIS </a:t>
            </a:r>
            <a:r>
              <a:rPr lang="en-US" sz="3200" dirty="0"/>
              <a:t>AND</a:t>
            </a:r>
            <a:r>
              <a:rPr lang="en-US" sz="4000" dirty="0"/>
              <a:t> </a:t>
            </a:r>
            <a:r>
              <a:rPr lang="en-US" sz="4000" b="1" dirty="0"/>
              <a:t>Vitaly Shmatikov</a:t>
            </a:r>
            <a:endParaRPr lang="en-US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089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ck text on a white background&#10;&#10;AI-generated content may be incorrect.">
            <a:extLst>
              <a:ext uri="{FF2B5EF4-FFF2-40B4-BE49-F238E27FC236}">
                <a16:creationId xmlns:a16="http://schemas.microsoft.com/office/drawing/2014/main" id="{9AD59711-593F-815E-66AD-54F90BBE2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16" y="668867"/>
            <a:ext cx="7772400" cy="187340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62C454-B98D-1AC2-596A-49F75D2BB95A}"/>
              </a:ext>
            </a:extLst>
          </p:cNvPr>
          <p:cNvSpPr txBox="1"/>
          <p:nvPr/>
        </p:nvSpPr>
        <p:spPr>
          <a:xfrm>
            <a:off x="5013173" y="5896745"/>
            <a:ext cx="6792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https://</a:t>
            </a:r>
            <a:r>
              <a:rPr lang="en-US" sz="1600" i="1" dirty="0" err="1"/>
              <a:t>www.csoonline.com</a:t>
            </a:r>
            <a:r>
              <a:rPr lang="en-US" sz="1600" i="1" dirty="0"/>
              <a:t>/article/4036868/black-hat-researchers-demonstrate-zero-click-prompt-injection-attacks-in-popular-ai-agents.html</a:t>
            </a:r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B91B6F1A-6332-1CDA-1B73-80C83224D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482" y="2447610"/>
            <a:ext cx="5963888" cy="149861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 up of a sign&#10;&#10;AI-generated content may be incorrect.">
            <a:extLst>
              <a:ext uri="{FF2B5EF4-FFF2-40B4-BE49-F238E27FC236}">
                <a16:creationId xmlns:a16="http://schemas.microsoft.com/office/drawing/2014/main" id="{8055959E-A3AB-5EE1-8F31-16DA01B82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684" y="3946228"/>
            <a:ext cx="5753663" cy="133763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6993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67778-3E76-DB40-BAD2-13741D106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1122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Instructors: </a:t>
            </a:r>
            <a:r>
              <a:rPr lang="en-US" sz="2800" dirty="0">
                <a:solidFill>
                  <a:srgbClr val="C00000"/>
                </a:solidFill>
              </a:rPr>
              <a:t>Jack Morris </a:t>
            </a:r>
            <a:r>
              <a:rPr lang="en-US" sz="2800" dirty="0"/>
              <a:t>and </a:t>
            </a:r>
            <a:r>
              <a:rPr lang="en-US" sz="2800" dirty="0">
                <a:solidFill>
                  <a:srgbClr val="C00000"/>
                </a:solidFill>
              </a:rPr>
              <a:t>Vitaly Shmatikov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TAs: </a:t>
            </a:r>
            <a:r>
              <a:rPr lang="en-US" sz="2800" dirty="0">
                <a:solidFill>
                  <a:srgbClr val="C00000"/>
                </a:solidFill>
              </a:rPr>
              <a:t>Rishi Jha </a:t>
            </a:r>
            <a:r>
              <a:rPr lang="en-US" sz="2800" dirty="0"/>
              <a:t>and</a:t>
            </a:r>
            <a:r>
              <a:rPr lang="en-US" sz="2800" dirty="0">
                <a:solidFill>
                  <a:srgbClr val="C00000"/>
                </a:solidFill>
              </a:rPr>
              <a:t> Tingwei Zhang</a:t>
            </a:r>
          </a:p>
          <a:p>
            <a:pPr lvl="1"/>
            <a:r>
              <a:rPr lang="en-US" sz="2200" dirty="0"/>
              <a:t>Office hours: TBA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BFB68F-7BFD-7E44-BD77-EBF44D87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Personnel</a:t>
            </a:r>
          </a:p>
        </p:txBody>
      </p:sp>
      <p:pic>
        <p:nvPicPr>
          <p:cNvPr id="4" name="Picture 3" descr="A cartoon of a person walking&#10;&#10;AI-generated content may be incorrect.">
            <a:extLst>
              <a:ext uri="{FF2B5EF4-FFF2-40B4-BE49-F238E27FC236}">
                <a16:creationId xmlns:a16="http://schemas.microsoft.com/office/drawing/2014/main" id="{E74ABA5C-80DA-0384-1B89-F4F8D96BB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22713"/>
            <a:ext cx="1166057" cy="1735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C20D93-45E4-EE80-87C9-B202D264BB3F}"/>
              </a:ext>
            </a:extLst>
          </p:cNvPr>
          <p:cNvSpPr txBox="1"/>
          <p:nvPr/>
        </p:nvSpPr>
        <p:spPr>
          <a:xfrm>
            <a:off x="7474226" y="3059668"/>
            <a:ext cx="2933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“how things goes wrong”:</a:t>
            </a:r>
          </a:p>
          <a:p>
            <a:r>
              <a:rPr lang="en-US" sz="2000" dirty="0"/>
              <a:t>security, privacy, trust…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99B057-76DD-4A9E-0414-5D7E5566D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704" y="2866332"/>
            <a:ext cx="1467753" cy="169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0F0986-C3FC-2601-F5A0-5C33B9A5CCF9}"/>
              </a:ext>
            </a:extLst>
          </p:cNvPr>
          <p:cNvSpPr txBox="1"/>
          <p:nvPr/>
        </p:nvSpPr>
        <p:spPr>
          <a:xfrm>
            <a:off x="2345009" y="3274816"/>
            <a:ext cx="623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41976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2FAE7-6326-BBE3-E7CD-DA97EF507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6EE2F-7097-B72C-49E1-3A5A7B707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1122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Course website: </a:t>
            </a:r>
            <a:r>
              <a:rPr lang="en-US" sz="2800" b="1" dirty="0"/>
              <a:t>https://trustworthy-ai-2025.github.io/</a:t>
            </a:r>
          </a:p>
          <a:p>
            <a:pPr lvl="1"/>
            <a:r>
              <a:rPr lang="en-US" sz="2400" dirty="0"/>
              <a:t>Reading materials, </a:t>
            </a:r>
            <a:r>
              <a:rPr lang="en-US" sz="2400" u="sng" dirty="0"/>
              <a:t>lecture notes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Slack for discussions and Q&amp;A  </a:t>
            </a:r>
            <a:r>
              <a:rPr lang="en-US" sz="2800" dirty="0"/>
              <a:t>-- see Canvas for the link</a:t>
            </a:r>
          </a:p>
          <a:p>
            <a:pPr marL="0" indent="0">
              <a:buNone/>
            </a:pPr>
            <a:r>
              <a:rPr lang="en-US" sz="2800" b="1" dirty="0"/>
              <a:t>Canvas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for assignments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31A052-A21F-8181-8EEF-D7DA819A5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</p:spTree>
    <p:extLst>
      <p:ext uri="{BB962C8B-B14F-4D97-AF65-F5344CB8AC3E}">
        <p14:creationId xmlns:p14="http://schemas.microsoft.com/office/powerpoint/2010/main" val="4169074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67778-3E76-DB40-BAD2-13741D106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25323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C00000"/>
                </a:solidFill>
              </a:rPr>
              <a:t>Fluency in Python</a:t>
            </a:r>
            <a:r>
              <a:rPr lang="en-US" sz="2800" dirty="0"/>
              <a:t>.  Experience managing Python code across multiple files of a large codebase.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C00000"/>
                </a:solidFill>
              </a:rPr>
              <a:t>Background in machine learning</a:t>
            </a:r>
            <a:r>
              <a:rPr lang="en-US" sz="2800" dirty="0"/>
              <a:t>. Experience training neural networks on simple tasks such as classification and regression.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/>
              <a:t>Basic data visualization ability in Python, including data science with Pandas and the matplotlib library.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BFB68F-7BFD-7E44-BD77-EBF44D87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</p:spTree>
    <p:extLst>
      <p:ext uri="{BB962C8B-B14F-4D97-AF65-F5344CB8AC3E}">
        <p14:creationId xmlns:p14="http://schemas.microsoft.com/office/powerpoint/2010/main" val="3923280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453917-9AB9-3048-9F27-3317922ED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645457"/>
            <a:ext cx="2659344" cy="2432050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C0DA6631-4191-144D-96AA-DDECC015F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746" y="3322121"/>
            <a:ext cx="9416507" cy="2783543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+mn-lt"/>
              </a:rPr>
              <a:t>THIS IS NOT AN INTRODUCTORY COURSE</a:t>
            </a:r>
          </a:p>
          <a:p>
            <a:pPr algn="ctr">
              <a:buFontTx/>
              <a:buNone/>
            </a:pPr>
            <a:endParaRPr lang="en-US" altLang="en-US" sz="3600" b="1" dirty="0">
              <a:solidFill>
                <a:schemeClr val="tx1"/>
              </a:solidFill>
              <a:latin typeface="+mn-lt"/>
            </a:endParaRPr>
          </a:p>
          <a:p>
            <a:pPr algn="ctr"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+mn-lt"/>
              </a:rPr>
              <a:t>DO </a:t>
            </a:r>
            <a:r>
              <a:rPr lang="en-US" altLang="en-US" sz="3600" b="1" u="sng" dirty="0">
                <a:solidFill>
                  <a:schemeClr val="tx1"/>
                </a:solidFill>
                <a:latin typeface="+mn-lt"/>
              </a:rPr>
              <a:t>NOT</a:t>
            </a:r>
            <a:r>
              <a:rPr lang="en-US" altLang="en-US" sz="3600" b="1" dirty="0">
                <a:solidFill>
                  <a:schemeClr val="tx1"/>
                </a:solidFill>
                <a:latin typeface="+mn-lt"/>
              </a:rPr>
              <a:t> TAKE THIS COURSE IF YOU DO NOT ALREADY HAVE HANDS-ON KNOWLEDGE OF MODERN ML TECHNOLOGIES</a:t>
            </a:r>
            <a:endParaRPr lang="en-US" altLang="en-US" sz="32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0806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67778-3E76-DB40-BAD2-13741D106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9521687" cy="3849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Four programming projects (15% each)</a:t>
            </a:r>
          </a:p>
          <a:p>
            <a:pPr marL="0" indent="0">
              <a:buNone/>
            </a:pPr>
            <a:r>
              <a:rPr lang="en-US" sz="2400" dirty="0"/>
              <a:t>Two in-class exams (15% each)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Midterm: Oct 22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Final: Dec 12</a:t>
            </a:r>
          </a:p>
          <a:p>
            <a:pPr marL="0" indent="0">
              <a:buNone/>
            </a:pPr>
            <a:r>
              <a:rPr lang="en-US" sz="2400" dirty="0"/>
              <a:t>Attendance and participation (10%)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Cornell University </a:t>
            </a:r>
            <a:r>
              <a:rPr lang="en-US" sz="2400" b="1" dirty="0">
                <a:solidFill>
                  <a:srgbClr val="FF0000"/>
                </a:solidFill>
              </a:rPr>
              <a:t>Code of Academic Integrity </a:t>
            </a:r>
            <a:r>
              <a:rPr lang="en-US" sz="2400" dirty="0">
                <a:solidFill>
                  <a:srgbClr val="FF0000"/>
                </a:solidFill>
              </a:rPr>
              <a:t>will be strictly enforced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Policy on the use of GPT and similar tools announced in the syllabus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BFB68F-7BFD-7E44-BD77-EBF44D87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78BCF0-1F5C-E0C4-03CE-80AB041AD301}"/>
              </a:ext>
            </a:extLst>
          </p:cNvPr>
          <p:cNvSpPr txBox="1"/>
          <p:nvPr/>
        </p:nvSpPr>
        <p:spPr>
          <a:xfrm>
            <a:off x="4004722" y="3145590"/>
            <a:ext cx="5001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Segoe Print" panose="02000800000000000000" pitchFamily="2" charset="0"/>
              </a:rPr>
              <a:t>No makeups!</a:t>
            </a:r>
          </a:p>
          <a:p>
            <a:r>
              <a:rPr lang="en-US" dirty="0">
                <a:solidFill>
                  <a:srgbClr val="C00000"/>
                </a:solidFill>
                <a:latin typeface="Segoe Print" panose="02000800000000000000" pitchFamily="2" charset="0"/>
              </a:rPr>
              <a:t>Must be in class, in person on those days.</a:t>
            </a:r>
          </a:p>
        </p:txBody>
      </p:sp>
    </p:spTree>
    <p:extLst>
      <p:ext uri="{BB962C8B-B14F-4D97-AF65-F5344CB8AC3E}">
        <p14:creationId xmlns:p14="http://schemas.microsoft.com/office/powerpoint/2010/main" val="1729795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67778-3E76-DB40-BAD2-13741D106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9597242" cy="4253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Projects: can work with one partner, if you want to</a:t>
            </a:r>
          </a:p>
          <a:p>
            <a:pPr lvl="1"/>
            <a:r>
              <a:rPr lang="en-US" sz="2000" dirty="0"/>
              <a:t>No collaboration with people outside team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Policy on the use of GPT and similar tools announced in the syllabus</a:t>
            </a:r>
          </a:p>
          <a:p>
            <a:pPr marL="0" indent="0">
              <a:buNone/>
            </a:pPr>
            <a:r>
              <a:rPr lang="en-US" sz="2400" dirty="0"/>
              <a:t>In-class exams: pen and paper, no devices, strictly individual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Cheating such as plagiarizing homework or exam answers or copying code will trigger disciplinary actions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BFB68F-7BFD-7E44-BD77-EBF44D87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Homeworks and Exams</a:t>
            </a:r>
          </a:p>
        </p:txBody>
      </p:sp>
    </p:spTree>
    <p:extLst>
      <p:ext uri="{BB962C8B-B14F-4D97-AF65-F5344CB8AC3E}">
        <p14:creationId xmlns:p14="http://schemas.microsoft.com/office/powerpoint/2010/main" val="2180553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BFB68F-7BFD-7E44-BD77-EBF44D87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Submission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67778-3E76-DB40-BAD2-13741D106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Each assignment is due at 11:59p ET on the due date</a:t>
            </a:r>
          </a:p>
          <a:p>
            <a:pPr marL="0" indent="0">
              <a:buNone/>
            </a:pPr>
            <a:r>
              <a:rPr lang="en-US" sz="2400" dirty="0"/>
              <a:t>You have </a:t>
            </a:r>
            <a:r>
              <a:rPr lang="en-US" sz="2400" dirty="0">
                <a:solidFill>
                  <a:srgbClr val="C00000"/>
                </a:solidFill>
              </a:rPr>
              <a:t>3 late days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to use any way you want</a:t>
            </a:r>
          </a:p>
          <a:p>
            <a:pPr lvl="1"/>
            <a:r>
              <a:rPr lang="en-US" sz="2200" dirty="0"/>
              <a:t>You can submit one assignment 3 days late, 3 assignments 1 day late, etc.</a:t>
            </a:r>
          </a:p>
          <a:p>
            <a:pPr lvl="1"/>
            <a:r>
              <a:rPr lang="en-US" sz="2200" dirty="0"/>
              <a:t>After you use up your days, you get 0 points for each late assignment</a:t>
            </a:r>
          </a:p>
          <a:p>
            <a:pPr lvl="1"/>
            <a:r>
              <a:rPr lang="en-US" sz="2200" dirty="0"/>
              <a:t>Partial days are rounded up to the next full day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4624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67778-3E76-DB40-BAD2-13741D106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9542929" cy="4253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No textbook</a:t>
            </a:r>
          </a:p>
          <a:p>
            <a:pPr marL="0" indent="0">
              <a:buNone/>
            </a:pPr>
            <a:r>
              <a:rPr lang="en-US" sz="2400" dirty="0"/>
              <a:t>Readings for each lecture and workshop (see course website)</a:t>
            </a:r>
          </a:p>
          <a:p>
            <a:pPr marL="0" indent="0">
              <a:buNone/>
            </a:pPr>
            <a:r>
              <a:rPr lang="en-US" altLang="en-US" sz="2400" dirty="0"/>
              <a:t>Lectures and workshops will cover some material that is </a:t>
            </a:r>
            <a:r>
              <a:rPr lang="en-US" altLang="en-US" sz="2400" u="sng" dirty="0"/>
              <a:t>not</a:t>
            </a:r>
            <a:r>
              <a:rPr lang="en-US" altLang="en-US" sz="2400" dirty="0"/>
              <a:t> in the notes or readings – and </a:t>
            </a:r>
            <a:r>
              <a:rPr lang="en-US" altLang="en-US" sz="2400" dirty="0">
                <a:solidFill>
                  <a:srgbClr val="C00000"/>
                </a:solidFill>
              </a:rPr>
              <a:t>you will be tested on it!</a:t>
            </a:r>
            <a:endParaRPr lang="en-US" sz="2400" dirty="0"/>
          </a:p>
          <a:p>
            <a:endParaRPr lang="en-US" sz="22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BFB68F-7BFD-7E44-BD77-EBF44D87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Materials</a:t>
            </a:r>
          </a:p>
        </p:txBody>
      </p:sp>
    </p:spTree>
    <p:extLst>
      <p:ext uri="{BB962C8B-B14F-4D97-AF65-F5344CB8AC3E}">
        <p14:creationId xmlns:p14="http://schemas.microsoft.com/office/powerpoint/2010/main" val="1793642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67778-3E76-DB40-BAD2-13741D106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8872847" cy="3849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Understand </a:t>
            </a:r>
            <a:r>
              <a:rPr lang="en-US" sz="2800" dirty="0">
                <a:solidFill>
                  <a:srgbClr val="C00000"/>
                </a:solidFill>
              </a:rPr>
              <a:t>what it means for an AI/ML system to be safe</a:t>
            </a:r>
            <a:r>
              <a:rPr lang="en-US" sz="2800" dirty="0"/>
              <a:t>, secure, and privacy-preserving.</a:t>
            </a:r>
          </a:p>
          <a:p>
            <a:pPr marL="0" indent="0">
              <a:buNone/>
            </a:pPr>
            <a:r>
              <a:rPr lang="en-US" sz="2800" dirty="0"/>
              <a:t>Be able to describe the </a:t>
            </a:r>
            <a:r>
              <a:rPr lang="en-US" sz="2800" dirty="0">
                <a:solidFill>
                  <a:srgbClr val="C00000"/>
                </a:solidFill>
              </a:rPr>
              <a:t>threats and risks </a:t>
            </a:r>
            <a:r>
              <a:rPr lang="en-US" sz="2800" dirty="0"/>
              <a:t>faced by AI/ML systems, and technologies that are available to defend against these threats.</a:t>
            </a:r>
          </a:p>
          <a:p>
            <a:pPr marL="0" indent="0">
              <a:buNone/>
            </a:pPr>
            <a:r>
              <a:rPr lang="en-US" sz="2800" dirty="0"/>
              <a:t>Be able to build </a:t>
            </a:r>
            <a:r>
              <a:rPr lang="en-US" sz="2800" dirty="0">
                <a:solidFill>
                  <a:srgbClr val="C00000"/>
                </a:solidFill>
              </a:rPr>
              <a:t>adversarially robust </a:t>
            </a:r>
            <a:r>
              <a:rPr lang="en-US" sz="2800" dirty="0"/>
              <a:t>AI/ML systems.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BFB68F-7BFD-7E44-BD77-EBF44D87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2936831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epMind computer teaches itself to become world's best Go player |  Financial Times">
            <a:extLst>
              <a:ext uri="{FF2B5EF4-FFF2-40B4-BE49-F238E27FC236}">
                <a16:creationId xmlns:a16="http://schemas.microsoft.com/office/drawing/2014/main" id="{4DDBFF76-49CE-BC45-B71B-311F42E4D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077" y="1085899"/>
            <a:ext cx="3612444" cy="2032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wo people looking at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E9AD1035-A871-7C42-B704-072C42B07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83" y="902824"/>
            <a:ext cx="3054585" cy="268605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8984886-561E-7C48-AE9F-F83835AB4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38" y="3794763"/>
            <a:ext cx="6578600" cy="14478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Image Detection, Recognition, And Classification With Machine Learning -  Azati">
            <a:extLst>
              <a:ext uri="{FF2B5EF4-FFF2-40B4-BE49-F238E27FC236}">
                <a16:creationId xmlns:a16="http://schemas.microsoft.com/office/drawing/2014/main" id="{CEF0B977-7BCD-6D4F-81FE-371D6BA7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521" y="2028168"/>
            <a:ext cx="3849750" cy="192487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B4B47C90-397B-0743-8212-EAB0255AA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631" y="2990606"/>
            <a:ext cx="4270804" cy="123991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B5082D07-D349-654B-BD0C-76758D850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066" y="4806792"/>
            <a:ext cx="4826818" cy="112376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0193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ED6DB-0747-E86C-ED17-BC0C9351D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1DD13-01CB-695D-038F-BF613C27E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state of AI in 2025</a:t>
            </a:r>
          </a:p>
          <a:p>
            <a:pPr marL="0" indent="0">
              <a:buNone/>
            </a:pPr>
            <a:r>
              <a:rPr lang="en-US" sz="2400" dirty="0"/>
              <a:t>Adversarial examples and adversarial robustness</a:t>
            </a:r>
          </a:p>
          <a:p>
            <a:pPr marL="0" indent="0">
              <a:buNone/>
            </a:pPr>
            <a:r>
              <a:rPr lang="en-US" sz="2400" dirty="0"/>
              <a:t>Poisoning and backdoors</a:t>
            </a:r>
          </a:p>
          <a:p>
            <a:pPr marL="0" indent="0">
              <a:buNone/>
            </a:pPr>
            <a:r>
              <a:rPr lang="en-US" sz="2400" dirty="0"/>
              <a:t>Model stealing</a:t>
            </a:r>
          </a:p>
          <a:p>
            <a:pPr marL="0" indent="0">
              <a:buNone/>
            </a:pPr>
            <a:r>
              <a:rPr lang="en-US" sz="2400" dirty="0"/>
              <a:t>Model inversion</a:t>
            </a:r>
          </a:p>
          <a:p>
            <a:pPr marL="0" indent="0">
              <a:buNone/>
            </a:pPr>
            <a:r>
              <a:rPr lang="en-US" sz="2400" dirty="0"/>
              <a:t>Fairness</a:t>
            </a:r>
          </a:p>
          <a:p>
            <a:pPr marL="0" indent="0">
              <a:buNone/>
            </a:pPr>
            <a:r>
              <a:rPr lang="en-US" sz="2400" dirty="0"/>
              <a:t>Interpretability, attribution, explainability</a:t>
            </a:r>
          </a:p>
        </p:txBody>
      </p:sp>
    </p:spTree>
    <p:extLst>
      <p:ext uri="{BB962C8B-B14F-4D97-AF65-F5344CB8AC3E}">
        <p14:creationId xmlns:p14="http://schemas.microsoft.com/office/powerpoint/2010/main" val="1245186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0E0AF-4CA3-6EAD-8A73-9C0131A3A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43B7C-800C-BA6E-0287-F0DB90E26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5F0D2-9DF8-3ACA-9448-D42554A12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Memorization and leakage of training data, differential privacy</a:t>
            </a:r>
          </a:p>
          <a:p>
            <a:pPr marL="0" indent="0">
              <a:buNone/>
            </a:pPr>
            <a:r>
              <a:rPr lang="en-US" sz="2400" dirty="0"/>
              <a:t>Watermarking and provenance</a:t>
            </a:r>
          </a:p>
          <a:p>
            <a:pPr marL="0" indent="0">
              <a:buNone/>
            </a:pPr>
            <a:r>
              <a:rPr lang="en-US" sz="2400" dirty="0"/>
              <a:t>Safety alignment and jailbreaking</a:t>
            </a:r>
          </a:p>
          <a:p>
            <a:pPr marL="0" indent="0">
              <a:buNone/>
            </a:pPr>
            <a:r>
              <a:rPr lang="en-US" sz="2400" dirty="0"/>
              <a:t>Copyright issues</a:t>
            </a:r>
          </a:p>
          <a:p>
            <a:pPr marL="0" indent="0">
              <a:buNone/>
            </a:pPr>
            <a:r>
              <a:rPr lang="en-US" sz="2400" dirty="0"/>
              <a:t>AI in society, governance of AI</a:t>
            </a:r>
          </a:p>
          <a:p>
            <a:pPr marL="0" indent="0">
              <a:buNone/>
            </a:pPr>
            <a:r>
              <a:rPr lang="en-US" sz="2400" dirty="0"/>
              <a:t>Security and safety of AI agents</a:t>
            </a:r>
          </a:p>
          <a:p>
            <a:pPr marL="0" indent="0">
              <a:buNone/>
            </a:pPr>
            <a:r>
              <a:rPr lang="en-US" sz="2400" dirty="0"/>
              <a:t>AGI, ASI, and the existential risks debate</a:t>
            </a:r>
          </a:p>
        </p:txBody>
      </p:sp>
    </p:spTree>
    <p:extLst>
      <p:ext uri="{BB962C8B-B14F-4D97-AF65-F5344CB8AC3E}">
        <p14:creationId xmlns:p14="http://schemas.microsoft.com/office/powerpoint/2010/main" val="4130345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gulating generative AI is a must, not a choice - Verdict">
            <a:extLst>
              <a:ext uri="{FF2B5EF4-FFF2-40B4-BE49-F238E27FC236}">
                <a16:creationId xmlns:a16="http://schemas.microsoft.com/office/drawing/2014/main" id="{E3CE0EDE-FAFE-449F-0483-A1CF2E006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4F8C86C-A63A-A4D0-E0B8-CB7312CC1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 flipH="1">
            <a:off x="926593" y="1302952"/>
            <a:ext cx="1692514" cy="22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9F051980-DA1E-84F4-CB42-137FFC1E8376}"/>
              </a:ext>
            </a:extLst>
          </p:cNvPr>
          <p:cNvSpPr/>
          <p:nvPr/>
        </p:nvSpPr>
        <p:spPr>
          <a:xfrm>
            <a:off x="2457410" y="552069"/>
            <a:ext cx="3638589" cy="1981917"/>
          </a:xfrm>
          <a:prstGeom prst="wedgeEllipseCallout">
            <a:avLst>
              <a:gd name="adj1" fmla="val -53382"/>
              <a:gd name="adj2" fmla="val 40445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“AI is the New Electricity”</a:t>
            </a:r>
          </a:p>
        </p:txBody>
      </p:sp>
      <p:pic>
        <p:nvPicPr>
          <p:cNvPr id="1032" name="Picture 8" descr="Fei-Fei Li - Wikipedia">
            <a:extLst>
              <a:ext uri="{FF2B5EF4-FFF2-40B4-BE49-F238E27FC236}">
                <a16:creationId xmlns:a16="http://schemas.microsoft.com/office/drawing/2014/main" id="{15D2FB0B-6EB9-35B1-B079-CFDBE4A51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92"/>
          <a:stretch/>
        </p:blipFill>
        <p:spPr bwMode="auto">
          <a:xfrm flipH="1">
            <a:off x="9071069" y="1933873"/>
            <a:ext cx="2126341" cy="213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787DD691-5DA6-5071-53DF-F8669CA3B65E}"/>
              </a:ext>
            </a:extLst>
          </p:cNvPr>
          <p:cNvSpPr/>
          <p:nvPr/>
        </p:nvSpPr>
        <p:spPr>
          <a:xfrm>
            <a:off x="6330675" y="1128713"/>
            <a:ext cx="3156225" cy="1636445"/>
          </a:xfrm>
          <a:prstGeom prst="wedgeEllipseCallout">
            <a:avLst>
              <a:gd name="adj1" fmla="val 52092"/>
              <a:gd name="adj2" fmla="val 52669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“The Fourth Industrial Revolution“</a:t>
            </a:r>
          </a:p>
        </p:txBody>
      </p:sp>
      <p:pic>
        <p:nvPicPr>
          <p:cNvPr id="1034" name="Picture 10" descr="Geoffrey Hinton - Wikipedia">
            <a:extLst>
              <a:ext uri="{FF2B5EF4-FFF2-40B4-BE49-F238E27FC236}">
                <a16:creationId xmlns:a16="http://schemas.microsoft.com/office/drawing/2014/main" id="{BE26EEC9-8F0E-63CD-9D79-706175519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35"/>
          <a:stretch/>
        </p:blipFill>
        <p:spPr bwMode="auto">
          <a:xfrm flipH="1">
            <a:off x="6669791" y="3722756"/>
            <a:ext cx="2062163" cy="18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17C98345-0AD1-2706-2ADD-4317F4B462D0}"/>
              </a:ext>
            </a:extLst>
          </p:cNvPr>
          <p:cNvSpPr/>
          <p:nvPr/>
        </p:nvSpPr>
        <p:spPr>
          <a:xfrm>
            <a:off x="3499188" y="3253687"/>
            <a:ext cx="3156225" cy="1636445"/>
          </a:xfrm>
          <a:prstGeom prst="wedgeEllipseCallout">
            <a:avLst>
              <a:gd name="adj1" fmla="val 58882"/>
              <a:gd name="adj2" fmla="val 10761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“The Invention of the Wheel“</a:t>
            </a:r>
          </a:p>
        </p:txBody>
      </p:sp>
    </p:spTree>
    <p:extLst>
      <p:ext uri="{BB962C8B-B14F-4D97-AF65-F5344CB8AC3E}">
        <p14:creationId xmlns:p14="http://schemas.microsoft.com/office/powerpoint/2010/main" val="2561239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340909C-1DFD-CBE0-D90C-F7E95AA6F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97" y="486888"/>
            <a:ext cx="6937374" cy="4898571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/singularity - This is it. It's happening. AI is officially superhuman. It's both scary and exciting. ">
            <a:extLst>
              <a:ext uri="{FF2B5EF4-FFF2-40B4-BE49-F238E27FC236}">
                <a16:creationId xmlns:a16="http://schemas.microsoft.com/office/drawing/2014/main" id="{668A4D77-6179-9947-4947-F8C9F970A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97" y="3262744"/>
            <a:ext cx="4716488" cy="302887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alaxy-brain - Wiktionary, the free dictionary">
            <a:extLst>
              <a:ext uri="{FF2B5EF4-FFF2-40B4-BE49-F238E27FC236}">
                <a16:creationId xmlns:a16="http://schemas.microsoft.com/office/drawing/2014/main" id="{68686C07-F726-1EE2-E268-D093170F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016" y="566386"/>
            <a:ext cx="2369787" cy="236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919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6F35C-534E-FE1A-2707-AB355078E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F2CDD-2263-23C8-C166-12C7210A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Gemini 2.5 Pro</a:t>
            </a:r>
          </a:p>
        </p:txBody>
      </p:sp>
      <p:pic>
        <p:nvPicPr>
          <p:cNvPr id="3" name="Picture 2" descr="A black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85182F56-DDAB-62ED-9A31-1D641C527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07" y="1851914"/>
            <a:ext cx="6202238" cy="4077973"/>
          </a:xfrm>
          <a:prstGeom prst="rect">
            <a:avLst/>
          </a:prstGeom>
        </p:spPr>
      </p:pic>
      <p:pic>
        <p:nvPicPr>
          <p:cNvPr id="1026" name="Picture 2" descr="And I Took That Personally: blank meme template">
            <a:extLst>
              <a:ext uri="{FF2B5EF4-FFF2-40B4-BE49-F238E27FC236}">
                <a16:creationId xmlns:a16="http://schemas.microsoft.com/office/drawing/2014/main" id="{F4F65D78-FE62-973C-545F-93126D584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93" y="3370188"/>
            <a:ext cx="4354926" cy="284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F4CCB993-58BC-F872-D781-68A8BD31A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51" y="807825"/>
            <a:ext cx="6197600" cy="21209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mcnuggets_FBB99EF2-0463-4ADC-935C-97B00119347E.mp4">
            <a:hlinkClick r:id="" action="ppaction://media"/>
            <a:extLst>
              <a:ext uri="{FF2B5EF4-FFF2-40B4-BE49-F238E27FC236}">
                <a16:creationId xmlns:a16="http://schemas.microsoft.com/office/drawing/2014/main" id="{7C3A555B-F733-BA5E-81AE-1B852414DB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2051" y="1066800"/>
            <a:ext cx="4640831" cy="540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6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5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A550D97-77CA-2F7D-5900-D2857923D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2083" y="686165"/>
            <a:ext cx="2553272" cy="567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/singularity - Grok has gone full “MechaHitler”">
            <a:extLst>
              <a:ext uri="{FF2B5EF4-FFF2-40B4-BE49-F238E27FC236}">
                <a16:creationId xmlns:a16="http://schemas.microsoft.com/office/drawing/2014/main" id="{6F317163-3467-6719-8D55-BDFDA05EF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834" y="796514"/>
            <a:ext cx="4582475" cy="526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ctangle gemini google icon symbol logo 55687055 PNG">
            <a:extLst>
              <a:ext uri="{FF2B5EF4-FFF2-40B4-BE49-F238E27FC236}">
                <a16:creationId xmlns:a16="http://schemas.microsoft.com/office/drawing/2014/main" id="{D51BBD0F-F556-9DFF-8138-DA557F55D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16" y="668328"/>
            <a:ext cx="1303867" cy="130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87A4AD10-EC6D-8D0A-5E29-D07C23183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288492" y="686165"/>
            <a:ext cx="1303867" cy="130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750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5D0964-200E-D0DA-105B-6A4339418458}"/>
              </a:ext>
            </a:extLst>
          </p:cNvPr>
          <p:cNvSpPr txBox="1"/>
          <p:nvPr/>
        </p:nvSpPr>
        <p:spPr>
          <a:xfrm>
            <a:off x="3811980" y="6163098"/>
            <a:ext cx="82414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https://</a:t>
            </a:r>
            <a:r>
              <a:rPr lang="en-US" sz="1600" i="1" dirty="0" err="1"/>
              <a:t>themarkup.org</a:t>
            </a:r>
            <a:r>
              <a:rPr lang="en-US" sz="1600" i="1" dirty="0"/>
              <a:t>/news/2024/03/29/</a:t>
            </a:r>
            <a:r>
              <a:rPr lang="en-US" sz="1600" i="1" dirty="0" err="1"/>
              <a:t>nycs</a:t>
            </a:r>
            <a:r>
              <a:rPr lang="en-US" sz="1600" i="1" dirty="0"/>
              <a:t>-ai-chatbot-tells-businesses-to-break-the-law</a:t>
            </a:r>
          </a:p>
        </p:txBody>
      </p:sp>
      <p:pic>
        <p:nvPicPr>
          <p:cNvPr id="8" name="Picture 7" descr="A screenshot of a document&#10;&#10;AI-generated content may be incorrect.">
            <a:extLst>
              <a:ext uri="{FF2B5EF4-FFF2-40B4-BE49-F238E27FC236}">
                <a16:creationId xmlns:a16="http://schemas.microsoft.com/office/drawing/2014/main" id="{50335D60-6931-10F9-2E93-D3C568DB5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361" y="459621"/>
            <a:ext cx="6911692" cy="559905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screenshot of a chatbot&#10;&#10;AI-generated content may be incorrect.">
            <a:extLst>
              <a:ext uri="{FF2B5EF4-FFF2-40B4-BE49-F238E27FC236}">
                <a16:creationId xmlns:a16="http://schemas.microsoft.com/office/drawing/2014/main" id="{2FFDB4E1-F4BD-0833-9445-4D89E99CF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57" y="799328"/>
            <a:ext cx="5254776" cy="155613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3AADEA-647C-4DC9-0ECB-FFA3B71A4E98}"/>
              </a:ext>
            </a:extLst>
          </p:cNvPr>
          <p:cNvSpPr txBox="1"/>
          <p:nvPr/>
        </p:nvSpPr>
        <p:spPr>
          <a:xfrm>
            <a:off x="654957" y="2612815"/>
            <a:ext cx="3025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4"/>
              </a:rPr>
              <a:t>https://chat.nyc.gov/</a:t>
            </a:r>
            <a:endParaRPr lang="en-US" sz="2000" dirty="0"/>
          </a:p>
          <a:p>
            <a:r>
              <a:rPr lang="en-US" sz="2000" dirty="0"/>
              <a:t>“We’re innovating for you”</a:t>
            </a:r>
          </a:p>
        </p:txBody>
      </p:sp>
    </p:spTree>
    <p:extLst>
      <p:ext uri="{BB962C8B-B14F-4D97-AF65-F5344CB8AC3E}">
        <p14:creationId xmlns:p14="http://schemas.microsoft.com/office/powerpoint/2010/main" val="2263217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919065C-113D-7791-DBF4-33476B7A0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586317"/>
            <a:ext cx="5740400" cy="5448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1A65B5-CC04-E2C8-4B43-6D0CB87E2694}"/>
              </a:ext>
            </a:extLst>
          </p:cNvPr>
          <p:cNvSpPr txBox="1"/>
          <p:nvPr/>
        </p:nvSpPr>
        <p:spPr>
          <a:xfrm>
            <a:off x="6807200" y="4199467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Replit</a:t>
            </a:r>
            <a:r>
              <a:rPr lang="en-US" sz="2000" b="1" dirty="0">
                <a:solidFill>
                  <a:srgbClr val="FF0000"/>
                </a:solidFill>
              </a:rPr>
              <a:t> “panicked and ran database commands without permission” when it “saw empty database queries” during code freeze, destroyed all production data with live records for 1206 executives and 1196+ companies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43B499-B004-0E17-1DC7-086ACC128F99}"/>
              </a:ext>
            </a:extLst>
          </p:cNvPr>
          <p:cNvGrpSpPr/>
          <p:nvPr/>
        </p:nvGrpSpPr>
        <p:grpSpPr>
          <a:xfrm>
            <a:off x="6210837" y="4284940"/>
            <a:ext cx="542880" cy="252720"/>
            <a:chOff x="6210837" y="4284940"/>
            <a:chExt cx="542880" cy="25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0E41524-7F5F-DB9F-C0C5-97034A36EA59}"/>
                    </a:ext>
                  </a:extLst>
                </p14:cNvPr>
                <p14:cNvContentPartPr/>
                <p14:nvPr/>
              </p14:nvContentPartPr>
              <p14:xfrm>
                <a:off x="6223797" y="4418500"/>
                <a:ext cx="529920" cy="119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0E41524-7F5F-DB9F-C0C5-97034A36EA5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187797" y="4382860"/>
                  <a:ext cx="6015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E17FB0D-BB69-821E-2297-D4D27B4BDB65}"/>
                    </a:ext>
                  </a:extLst>
                </p14:cNvPr>
                <p14:cNvContentPartPr/>
                <p14:nvPr/>
              </p14:nvContentPartPr>
              <p14:xfrm>
                <a:off x="6210837" y="4284940"/>
                <a:ext cx="241200" cy="113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E17FB0D-BB69-821E-2297-D4D27B4BDB6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74837" y="4249300"/>
                  <a:ext cx="312840" cy="184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Picture 18" descr="A white text with black text&#10;&#10;AI-generated content may be incorrect.">
            <a:extLst>
              <a:ext uri="{FF2B5EF4-FFF2-40B4-BE49-F238E27FC236}">
                <a16:creationId xmlns:a16="http://schemas.microsoft.com/office/drawing/2014/main" id="{937E7A96-B448-D52B-339D-FFDE134DC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2037" y="734999"/>
            <a:ext cx="4986867" cy="294097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49748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617</Words>
  <Application>Microsoft Macintosh PowerPoint</Application>
  <PresentationFormat>Widescreen</PresentationFormat>
  <Paragraphs>81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Garamond</vt:lpstr>
      <vt:lpstr>Segoe Print</vt:lpstr>
      <vt:lpstr>Selawik Light</vt:lpstr>
      <vt:lpstr>Speak Pro</vt:lpstr>
      <vt:lpstr>SavonVTI</vt:lpstr>
      <vt:lpstr>TRUSTWORTHY AI  JACK MORRIS AND Vitaly Shmatikov</vt:lpstr>
      <vt:lpstr>PowerPoint Presentation</vt:lpstr>
      <vt:lpstr>PowerPoint Presentation</vt:lpstr>
      <vt:lpstr>PowerPoint Presentation</vt:lpstr>
      <vt:lpstr>Gemini 2.5 Pro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Course Personnel</vt:lpstr>
      <vt:lpstr>Course Logistics</vt:lpstr>
      <vt:lpstr>Prerequisites</vt:lpstr>
      <vt:lpstr>PowerPoint Presentation</vt:lpstr>
      <vt:lpstr>Grading</vt:lpstr>
      <vt:lpstr>Homeworks and Exams</vt:lpstr>
      <vt:lpstr>Late Submission Policy</vt:lpstr>
      <vt:lpstr>Course Materials</vt:lpstr>
      <vt:lpstr>Learning Objectives</vt:lpstr>
      <vt:lpstr>Syllabus (1)</vt:lpstr>
      <vt:lpstr>Syllabus (2)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subject/>
  <dc:creator>Vitaly Shmatikov</dc:creator>
  <cp:keywords/>
  <dc:description/>
  <cp:lastModifiedBy>Vitaly Shmatikov</cp:lastModifiedBy>
  <cp:revision>210</cp:revision>
  <dcterms:created xsi:type="dcterms:W3CDTF">2020-11-13T21:02:23Z</dcterms:created>
  <dcterms:modified xsi:type="dcterms:W3CDTF">2025-08-23T15:50:53Z</dcterms:modified>
  <cp:category/>
</cp:coreProperties>
</file>